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ink/ink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57" r:id="rId6"/>
    <p:sldId id="305" r:id="rId7"/>
    <p:sldId id="370" r:id="rId8"/>
    <p:sldId id="377" r:id="rId9"/>
    <p:sldId id="376" r:id="rId10"/>
    <p:sldId id="381" r:id="rId11"/>
    <p:sldId id="295" r:id="rId12"/>
    <p:sldId id="382" r:id="rId13"/>
    <p:sldId id="380" r:id="rId14"/>
    <p:sldId id="369" r:id="rId15"/>
    <p:sldId id="378" r:id="rId16"/>
    <p:sldId id="353" r:id="rId17"/>
    <p:sldId id="379" r:id="rId18"/>
    <p:sldId id="306" r:id="rId19"/>
    <p:sldId id="383" r:id="rId20"/>
    <p:sldId id="298" r:id="rId21"/>
    <p:sldId id="303" r:id="rId22"/>
    <p:sldId id="299"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895A37-5E9F-1F87-B420-FE50CE3C32AC}" name="Emily Laycock" initials="EL" userId="S::elaycock@apexgeoscience.com::217e98d3-77d2-44fb-9002-435695dec061" providerId="AD"/>
  <p188:author id="{E89B764F-3F99-467D-5973-67226A76D630}" name="Robert L'Heureux" initials="RL" userId="S::robl@metalsgroup.com::049cbf69-4f12-453d-85f4-1805dc23e6bc" providerId="AD"/>
  <p188:author id="{F93CFB5A-7AD9-BE75-813B-19A334FC7AFD}" name="Jason Hinde" initials="JH" userId="S::jhinde@apexgeoscience.com::91bc17c6-530f-487c-b17c-1bf309a9fcc9" providerId="AD"/>
  <p188:author id="{6CC4CE72-AA0D-4E65-1C51-BCCAFFD23B5D}" name="Jason Leikam" initials="JL" userId="S::jason@envirometal.com::f3acb70c-74b8-488c-a0a8-709dcaa6a8d4" providerId="AD"/>
  <p188:author id="{D9AFB5A2-A586-52F2-0CD3-F130D7FF185B}" name="Hollie-Louise Larkin" initials="HL" userId="S::hlarkin@metalsgroup.com::62711250-d55b-4406-8d46-462585cc8b4f" providerId="AD"/>
  <p188:author id="{5924C1C2-B44A-47FB-5855-0A18CCEBB0B3}" name="Jeremy Martin" initials="JM" userId="S::jeremym@metalsgroup.com::0bec2682-946b-49c5-980d-fe92111d25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53"/>
    <a:srgbClr val="FFFF00"/>
    <a:srgbClr val="EF7800"/>
    <a:srgbClr val="FF9E9D"/>
    <a:srgbClr val="FF0000"/>
    <a:srgbClr val="018000"/>
    <a:srgbClr val="C5AD7C"/>
    <a:srgbClr val="283B5B"/>
    <a:srgbClr val="0202FF"/>
    <a:srgbClr val="1EDD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59220-27B4-DEB2-F02A-481C3D2414F8}" v="27" dt="2026-06-10T18:50:41.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26"/>
    <p:restoredTop sz="96521"/>
  </p:normalViewPr>
  <p:slideViewPr>
    <p:cSldViewPr snapToGrid="0">
      <p:cViewPr varScale="1">
        <p:scale>
          <a:sx n="66" d="100"/>
          <a:sy n="66" d="100"/>
        </p:scale>
        <p:origin x="208" y="3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Leikam" userId="S::jason_omegapacific.ca#ext#@metalsgroup.onmicrosoft.com::89a1f21c-92db-46ac-8caf-c912ea8e787e" providerId="AD" clId="Web-{5D359220-27B4-DEB2-F02A-481C3D2414F8}"/>
    <pc:docChg chg="modSld">
      <pc:chgData name="Jason Leikam" userId="S::jason_omegapacific.ca#ext#@metalsgroup.onmicrosoft.com::89a1f21c-92db-46ac-8caf-c912ea8e787e" providerId="AD" clId="Web-{5D359220-27B4-DEB2-F02A-481C3D2414F8}" dt="2026-06-10T18:50:41.850" v="16" actId="20577"/>
      <pc:docMkLst>
        <pc:docMk/>
      </pc:docMkLst>
      <pc:sldChg chg="modSp">
        <pc:chgData name="Jason Leikam" userId="S::jason_omegapacific.ca#ext#@metalsgroup.onmicrosoft.com::89a1f21c-92db-46ac-8caf-c912ea8e787e" providerId="AD" clId="Web-{5D359220-27B4-DEB2-F02A-481C3D2414F8}" dt="2026-06-10T18:48:30.800" v="0" actId="20577"/>
        <pc:sldMkLst>
          <pc:docMk/>
          <pc:sldMk cId="2483556930" sldId="295"/>
        </pc:sldMkLst>
        <pc:spChg chg="mod">
          <ac:chgData name="Jason Leikam" userId="S::jason_omegapacific.ca#ext#@metalsgroup.onmicrosoft.com::89a1f21c-92db-46ac-8caf-c912ea8e787e" providerId="AD" clId="Web-{5D359220-27B4-DEB2-F02A-481C3D2414F8}" dt="2026-06-10T18:48:30.800" v="0" actId="20577"/>
          <ac:spMkLst>
            <pc:docMk/>
            <pc:sldMk cId="2483556930" sldId="295"/>
            <ac:spMk id="4" creationId="{259ADA8B-C11F-3B8F-369C-D654E31CEF00}"/>
          </ac:spMkLst>
        </pc:spChg>
      </pc:sldChg>
      <pc:sldChg chg="modSp">
        <pc:chgData name="Jason Leikam" userId="S::jason_omegapacific.ca#ext#@metalsgroup.onmicrosoft.com::89a1f21c-92db-46ac-8caf-c912ea8e787e" providerId="AD" clId="Web-{5D359220-27B4-DEB2-F02A-481C3D2414F8}" dt="2026-06-10T18:50:41.850" v="16" actId="20577"/>
        <pc:sldMkLst>
          <pc:docMk/>
          <pc:sldMk cId="3027969783" sldId="298"/>
        </pc:sldMkLst>
        <pc:spChg chg="mod">
          <ac:chgData name="Jason Leikam" userId="S::jason_omegapacific.ca#ext#@metalsgroup.onmicrosoft.com::89a1f21c-92db-46ac-8caf-c912ea8e787e" providerId="AD" clId="Web-{5D359220-27B4-DEB2-F02A-481C3D2414F8}" dt="2026-06-10T18:50:41.850" v="16" actId="20577"/>
          <ac:spMkLst>
            <pc:docMk/>
            <pc:sldMk cId="3027969783" sldId="298"/>
            <ac:spMk id="30" creationId="{93485C4A-51BA-4FFF-C605-F40655EC6F0C}"/>
          </ac:spMkLst>
        </pc:spChg>
      </pc:sldChg>
      <pc:sldChg chg="modSp">
        <pc:chgData name="Jason Leikam" userId="S::jason_omegapacific.ca#ext#@metalsgroup.onmicrosoft.com::89a1f21c-92db-46ac-8caf-c912ea8e787e" providerId="AD" clId="Web-{5D359220-27B4-DEB2-F02A-481C3D2414F8}" dt="2026-06-10T18:50:25.818" v="13" actId="20577"/>
        <pc:sldMkLst>
          <pc:docMk/>
          <pc:sldMk cId="1125839015" sldId="306"/>
        </pc:sldMkLst>
        <pc:spChg chg="mod">
          <ac:chgData name="Jason Leikam" userId="S::jason_omegapacific.ca#ext#@metalsgroup.onmicrosoft.com::89a1f21c-92db-46ac-8caf-c912ea8e787e" providerId="AD" clId="Web-{5D359220-27B4-DEB2-F02A-481C3D2414F8}" dt="2026-06-10T18:50:25.818" v="13" actId="20577"/>
          <ac:spMkLst>
            <pc:docMk/>
            <pc:sldMk cId="1125839015" sldId="306"/>
            <ac:spMk id="17" creationId="{7824C0AF-AFA6-B62D-6E17-9B45A43487EE}"/>
          </ac:spMkLst>
        </pc:spChg>
      </pc:sldChg>
      <pc:sldChg chg="modSp">
        <pc:chgData name="Jason Leikam" userId="S::jason_omegapacific.ca#ext#@metalsgroup.onmicrosoft.com::89a1f21c-92db-46ac-8caf-c912ea8e787e" providerId="AD" clId="Web-{5D359220-27B4-DEB2-F02A-481C3D2414F8}" dt="2026-06-10T18:50:12.380" v="12" actId="20577"/>
        <pc:sldMkLst>
          <pc:docMk/>
          <pc:sldMk cId="3167293980" sldId="379"/>
        </pc:sldMkLst>
        <pc:spChg chg="mod">
          <ac:chgData name="Jason Leikam" userId="S::jason_omegapacific.ca#ext#@metalsgroup.onmicrosoft.com::89a1f21c-92db-46ac-8caf-c912ea8e787e" providerId="AD" clId="Web-{5D359220-27B4-DEB2-F02A-481C3D2414F8}" dt="2026-06-10T18:50:12.380" v="12" actId="20577"/>
          <ac:spMkLst>
            <pc:docMk/>
            <pc:sldMk cId="3167293980" sldId="379"/>
            <ac:spMk id="74" creationId="{18C8A285-21AA-A9CF-2C16-2AAAB1AA9F6E}"/>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003153"/>
              </a:solidFill>
              <a:ln>
                <a:noFill/>
              </a:ln>
              <a:effectLst/>
              <a:scene3d>
                <a:camera prst="orthographicFront"/>
                <a:lightRig rig="threePt" dir="t"/>
              </a:scene3d>
            </c:spPr>
            <c:extLst>
              <c:ext xmlns:c16="http://schemas.microsoft.com/office/drawing/2014/chart" uri="{C3380CC4-5D6E-409C-BE32-E72D297353CC}">
                <c16:uniqueId val="{00000001-1A7F-5C4C-8DAA-6EA495128D5D}"/>
              </c:ext>
            </c:extLst>
          </c:dPt>
          <c:dPt>
            <c:idx val="1"/>
            <c:bubble3D val="0"/>
            <c:spPr>
              <a:solidFill>
                <a:schemeClr val="tx1">
                  <a:lumMod val="75000"/>
                  <a:lumOff val="25000"/>
                </a:schemeClr>
              </a:solidFill>
              <a:ln>
                <a:noFill/>
              </a:ln>
              <a:effectLst/>
              <a:scene3d>
                <a:camera prst="orthographicFront"/>
                <a:lightRig rig="threePt" dir="t"/>
              </a:scene3d>
              <a:sp3d/>
            </c:spPr>
            <c:extLst>
              <c:ext xmlns:c16="http://schemas.microsoft.com/office/drawing/2014/chart" uri="{C3380CC4-5D6E-409C-BE32-E72D297353CC}">
                <c16:uniqueId val="{00000005-1A7F-5C4C-8DAA-6EA495128D5D}"/>
              </c:ext>
            </c:extLst>
          </c:dPt>
          <c:dPt>
            <c:idx val="2"/>
            <c:bubble3D val="0"/>
            <c:spPr>
              <a:solidFill>
                <a:srgbClr val="C5AD7C"/>
              </a:solidFill>
              <a:ln>
                <a:noFill/>
              </a:ln>
              <a:effectLst/>
              <a:scene3d>
                <a:camera prst="orthographicFront"/>
                <a:lightRig rig="threePt" dir="t"/>
              </a:scene3d>
            </c:spPr>
            <c:extLst>
              <c:ext xmlns:c16="http://schemas.microsoft.com/office/drawing/2014/chart" uri="{C3380CC4-5D6E-409C-BE32-E72D297353CC}">
                <c16:uniqueId val="{00000004-1A7F-5C4C-8DAA-6EA495128D5D}"/>
              </c:ext>
            </c:extLst>
          </c:dPt>
          <c:dPt>
            <c:idx val="3"/>
            <c:bubble3D val="0"/>
            <c:spPr>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extLst>
              <c:ext xmlns:c16="http://schemas.microsoft.com/office/drawing/2014/chart" uri="{C3380CC4-5D6E-409C-BE32-E72D297353CC}">
                <c16:uniqueId val="{00000003-1A7F-5C4C-8DAA-6EA495128D5D}"/>
              </c:ext>
            </c:extLst>
          </c:dPt>
          <c:dPt>
            <c:idx val="4"/>
            <c:bubble3D val="0"/>
            <c:spPr>
              <a:solidFill>
                <a:srgbClr val="9F8D65"/>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c:spPr>
            <c:extLst>
              <c:ext xmlns:c16="http://schemas.microsoft.com/office/drawing/2014/chart" uri="{C3380CC4-5D6E-409C-BE32-E72D297353CC}">
                <c16:uniqueId val="{00000002-1A7F-5C4C-8DAA-6EA495128D5D}"/>
              </c:ext>
            </c:extLst>
          </c:dPt>
          <c:dLbls>
            <c:delete val="1"/>
          </c:dLbls>
          <c:cat>
            <c:strRef>
              <c:f>Sheet1!$A$2:$A$5</c:f>
              <c:strCache>
                <c:ptCount val="4"/>
                <c:pt idx="0">
                  <c:v>Management</c:v>
                </c:pt>
                <c:pt idx="1">
                  <c:v>Affiliates</c:v>
                </c:pt>
                <c:pt idx="2">
                  <c:v>Retail</c:v>
                </c:pt>
                <c:pt idx="3">
                  <c:v>Funds</c:v>
                </c:pt>
              </c:strCache>
            </c:strRef>
          </c:cat>
          <c:val>
            <c:numRef>
              <c:f>Sheet1!$B$2:$B$5</c:f>
              <c:numCache>
                <c:formatCode>General</c:formatCode>
                <c:ptCount val="4"/>
                <c:pt idx="0">
                  <c:v>45</c:v>
                </c:pt>
                <c:pt idx="1">
                  <c:v>36</c:v>
                </c:pt>
                <c:pt idx="2">
                  <c:v>28</c:v>
                </c:pt>
                <c:pt idx="3">
                  <c:v>2</c:v>
                </c:pt>
              </c:numCache>
            </c:numRef>
          </c:val>
          <c:extLst>
            <c:ext xmlns:c16="http://schemas.microsoft.com/office/drawing/2014/chart" uri="{C3380CC4-5D6E-409C-BE32-E72D297353CC}">
              <c16:uniqueId val="{00000000-1A7F-5C4C-8DAA-6EA495128D5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1T16:21:20.786"/>
    </inkml:context>
    <inkml:brush xml:id="br0">
      <inkml:brushProperty name="width" value="0.05" units="cm"/>
      <inkml:brushProperty name="height" value="0.05" units="cm"/>
      <inkml:brushProperty name="color" value="#33CCFF"/>
    </inkml:brush>
  </inkml:definitions>
  <inkml:trace contextRef="#ctx0" brushRef="#br0">1 7 24575,'0'-4'0,"0"1"0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1T16:21:20.786"/>
    </inkml:context>
    <inkml:brush xml:id="br0">
      <inkml:brushProperty name="width" value="0.05" units="cm"/>
      <inkml:brushProperty name="height" value="0.05" units="cm"/>
      <inkml:brushProperty name="color" value="#33CCFF"/>
    </inkml:brush>
  </inkml:definitions>
  <inkml:trace contextRef="#ctx0" brushRef="#br0">1 7 24575,'0'-4'0,"0"1"0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7832-C08D-DD0F-E376-9871436DE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360DB-D373-6346-9775-EE3FA25BF152}"/>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031AD0F6-3705-BC98-B125-FF830B0993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CF9361-6972-9250-1ACC-407894B351AD}"/>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54744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EC34A-CCE3-6ADA-BEA3-ADC0A5A01A8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60EF94-65E0-46A5-E5B5-CE66DB8B917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53E8934-C76E-4003-7053-025EA1CE04E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8391A87-1128-08B7-D3CB-2CD74A0E1DB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0AC2563-A8F8-1A45-86EB-C4860B3F92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56B9629E-8611-BBEA-7228-11988390D4E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0938A1D-D678-AFD9-0FE5-7334DC5F821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1BA2-AD76-53F7-F552-3E7F6F82C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1DF78-4C75-B1D0-A820-688346D46FF9}"/>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E101F475-9D95-F361-ACDA-55669B98BE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88E39-C69C-B7E6-BC35-C1C5DE837E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0C62-80B8-48CA-9EAF-26485AE605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06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83200-774B-3CC6-6C7A-CAC122654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2CA86-5B2F-DAFC-FD72-201149059F9E}"/>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44EE23CA-1D83-6691-F58D-07B1BBE14A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10330D-A828-BA2A-3877-751AA5D72C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0C62-80B8-48CA-9EAF-26485AE605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635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7FC10-A129-EE7D-667B-03FEE56FD8C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E6006-3E3F-793E-DA79-6866DEF0D7B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6D30A81-1F29-B997-8634-451B47C61F5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9EBDC78-F2DA-D8BA-1703-520228C42B0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7C852BA-D6F6-42EC-3A05-B1911590C26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5222004A-93D9-5D6C-4275-10BEF5A315E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B8F741F-A6E9-B1DD-22FB-798790E93B3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8408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3828-357D-CB1E-9714-34ED215852D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BE6014-DA46-38DD-4E4D-73001DA9F32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2874EDF-BA60-1B57-850A-56FDD59D3D8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A9655D9-2FFA-017A-8ACE-9C793C3EAAF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A6171DF-9979-C03E-7969-9B4ED3426A3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15132349-94C4-C94E-B515-73C7C2F484E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86E4C5C-A2E1-C6AC-56A4-6715EA32D4D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4315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E892D-FB3A-74B6-31B2-8235C346847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2DCF36-4494-5F2A-78C9-2B1910E7916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41D6A90-C367-E59C-E2DC-572F26468CA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AE56B88-D684-E34D-43AB-1E322B17B77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2C1EB35-EBA1-D390-788E-ACA9561A769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AFA1C14-1B12-2251-BADB-D824B2FFF3C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3DF5394-838D-3FE3-4B21-657EEA4B34D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5280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48491-FFB8-5A98-3445-82ACD785FC8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6AD128-3D6C-F418-93D7-0EB86652F98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812BED8-1E16-8E27-960D-EC69B699E0F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A711148-1A35-F49B-E2AC-D7C70A379ED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F423F6-78A0-604F-878D-B43C2250356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6A2AAFC9-5DBB-7A92-32D9-801C0E31A20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B95B461-DD0A-9536-9EAF-612C388BE74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9959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AE4D-2A46-7732-758B-BF62D69E153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3C258F-3188-4012-93C7-39E48FEE11B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E404074-26FE-C820-2475-95C4D6CD513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A7A6B8A-4AB3-06A3-21A0-011E5FAF456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0CC4074-E215-09D0-158C-CBE631B5090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E89EB04D-C243-F54F-1417-87040578F3F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AAEE2FF-F687-3805-6D34-6581A7BA0A0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11194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5D202-D740-F4BE-2068-B42118C6392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818738-56FC-D23A-009A-466B419AF39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2466AE6-BF22-5D12-5D5C-8164239403E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670DB2D-1476-D170-728D-5EB11FBA6EE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6E51184-2F53-833A-81BA-CABDEF289A2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B627129-9C26-13E5-03CF-CA911EDDD94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D415A1B-4417-B190-606F-8461214D76F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88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4C12-3242-35CB-D8BC-A6E720FC33C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B5879D-2EF1-F727-A551-AA667CD028A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11236D3-0CAF-5E20-516A-2FBDDE58653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85C16AF-64D7-6E4B-1B02-079040197F0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F68A230-F6A5-0C8C-A2D4-7D1B65E71D1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7FB4C48-AD6D-4F9C-ECDE-34B68AE96B7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EE75ACA-98AB-B3BA-910A-F26CE4DE250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4639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07090-46BC-A457-E226-00F1FD4C347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3AE9EF-0675-313D-B126-9853E670FD8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A4991B6-7B34-D26C-C001-7A1D4F7299F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9CA791C-12FF-792A-483B-B2A88BD133A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A9E0154-4FDF-C6F4-CFBB-380ABE847BB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8226A5B-0F95-F302-0972-96DF93DB84A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B3938E4-BFB4-05C1-9452-4CD0A3130E5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7973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DD63-4D7F-8010-D360-7E5C0D89D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593E4-769E-82C2-3618-CF619F5E370D}"/>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6EFA0421-3434-8C1A-C6A5-6B11C253D7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E2AC3F-716A-FD56-62DA-A4076C3778CF}"/>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69169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153D-9EB2-2520-5DC6-6B0CDFA5E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C543B-69EF-A8D9-2AEC-AF59F4809D89}"/>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8ED6645D-7837-D1EB-543E-DD2AF3919D5E}"/>
              </a:ext>
            </a:extLst>
          </p:cNvPr>
          <p:cNvSpPr>
            <a:spLocks noGrp="1"/>
          </p:cNvSpPr>
          <p:nvPr>
            <p:ph type="body" idx="1"/>
          </p:nvPr>
        </p:nvSpPr>
        <p:spPr/>
        <p:txBody>
          <a:bodyPr/>
          <a:lstStyle/>
          <a:p>
            <a:pPr>
              <a:spcAft>
                <a:spcPts val="600"/>
              </a:spcAft>
            </a:pPr>
            <a:endParaRPr lang="en-US" dirty="0"/>
          </a:p>
        </p:txBody>
      </p:sp>
      <p:sp>
        <p:nvSpPr>
          <p:cNvPr id="4" name="Slide Number Placeholder 3">
            <a:extLst>
              <a:ext uri="{FF2B5EF4-FFF2-40B4-BE49-F238E27FC236}">
                <a16:creationId xmlns:a16="http://schemas.microsoft.com/office/drawing/2014/main" id="{AE77E090-77F3-5E9D-4523-A0542DE3963A}"/>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59975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CAC5A-0B09-5E0F-D6C3-8411C49D3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CB15D-221F-D622-D5AE-F7208334D4B7}"/>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2CAB9310-B9D3-7DC4-B01F-DCE73CC567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18D741-6267-CE73-EDD8-C77130CCFA34}"/>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514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40754-EF00-73C6-4ED0-CC1D07627B4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3B8776-5B23-E9E1-ACED-591F5BD698C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C01357C-1299-99D8-A3EE-DF74CED98B6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61728CC-F95F-AE9B-7A82-41981015157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07060CD-0E63-418C-9D3D-FC5CDC1257B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10A9C54F-DF3A-469C-FDFF-1E549A3A4E6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E1F0FAD-75A3-5CE3-E9B9-7C2173B71F4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6903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626C2-4C6A-0945-AE54-E481D5D5E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08834-0E32-E9A1-AD91-F0BD0869BD7A}"/>
              </a:ext>
            </a:extLst>
          </p:cNvPr>
          <p:cNvSpPr>
            <a:spLocks noGrp="1" noRot="1" noChangeAspect="1"/>
          </p:cNvSpPr>
          <p:nvPr>
            <p:ph type="sldImg"/>
          </p:nvPr>
        </p:nvSpPr>
        <p:spPr>
          <a:xfrm>
            <a:off x="2290763" y="512763"/>
            <a:ext cx="4562475" cy="2566987"/>
          </a:xfrm>
        </p:spPr>
        <p:txBody>
          <a:bodyPr/>
          <a:lstStyle/>
          <a:p>
            <a:endParaRPr lang="en-US"/>
          </a:p>
        </p:txBody>
      </p:sp>
      <p:sp>
        <p:nvSpPr>
          <p:cNvPr id="3" name="Notes Placeholder 2">
            <a:extLst>
              <a:ext uri="{FF2B5EF4-FFF2-40B4-BE49-F238E27FC236}">
                <a16:creationId xmlns:a16="http://schemas.microsoft.com/office/drawing/2014/main" id="{78E2E3D4-F101-49A5-358D-3A668621C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B77DDF-50D1-1D08-F5EE-16B74F3692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0C62-80B8-48CA-9EAF-26485AE605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98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customXml" Target="../ink/ink1.xml"/><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80.png"/><Relationship Id="rId4" Type="http://schemas.openxmlformats.org/officeDocument/2006/relationships/customXml" Target="../ink/ink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e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Image"/>
          <p:cNvSpPr/>
          <p:nvPr/>
        </p:nvSpPr>
        <p:spPr>
          <a:xfrm>
            <a:off x="0" y="0"/>
            <a:ext cx="18287998" cy="10286999"/>
          </a:xfrm>
          <a:custGeom>
            <a:avLst/>
            <a:gdLst/>
            <a:ahLst/>
            <a:cxnLst/>
            <a:rect l="l" t="t" r="r" b="b"/>
            <a:pathLst>
              <a:path w="18288000" h="9029700">
                <a:moveTo>
                  <a:pt x="0" y="0"/>
                </a:moveTo>
                <a:lnTo>
                  <a:pt x="18288000" y="0"/>
                </a:lnTo>
                <a:lnTo>
                  <a:pt x="18288000" y="9029700"/>
                </a:lnTo>
                <a:lnTo>
                  <a:pt x="0" y="9029700"/>
                </a:lnTo>
                <a:lnTo>
                  <a:pt x="0" y="0"/>
                </a:lnTo>
                <a:close/>
              </a:path>
            </a:pathLst>
          </a:custGeom>
          <a:blipFill>
            <a:blip r:embed="rId3">
              <a:alphaModFix/>
            </a:blip>
            <a:srcRect/>
            <a:stretch>
              <a:fillRect/>
            </a:stretch>
          </a:blipFill>
        </p:spPr>
        <p:txBody>
          <a:bodyPr/>
          <a:lstStyle/>
          <a:p>
            <a:endParaRPr lang="en-US"/>
          </a:p>
        </p:txBody>
      </p:sp>
      <p:sp>
        <p:nvSpPr>
          <p:cNvPr id="6" name="Freeform 6">
            <a:extLst>
              <a:ext uri="{FF2B5EF4-FFF2-40B4-BE49-F238E27FC236}">
                <a16:creationId xmlns:a16="http://schemas.microsoft.com/office/drawing/2014/main" id="{602A1C07-2793-E9E8-F7BF-9105DFFAEB6A}"/>
              </a:ext>
            </a:extLst>
          </p:cNvPr>
          <p:cNvSpPr/>
          <p:nvPr/>
        </p:nvSpPr>
        <p:spPr>
          <a:xfrm>
            <a:off x="0" y="1"/>
            <a:ext cx="18287998" cy="10286999"/>
          </a:xfrm>
          <a:custGeom>
            <a:avLst/>
            <a:gdLst/>
            <a:ahLst/>
            <a:cxnLst/>
            <a:rect l="l" t="t" r="r" b="b"/>
            <a:pathLst>
              <a:path w="10294144" h="10294144">
                <a:moveTo>
                  <a:pt x="0" y="0"/>
                </a:moveTo>
                <a:lnTo>
                  <a:pt x="10294144" y="0"/>
                </a:lnTo>
                <a:lnTo>
                  <a:pt x="10294144" y="10294144"/>
                </a:lnTo>
                <a:lnTo>
                  <a:pt x="0" y="10294144"/>
                </a:lnTo>
                <a:lnTo>
                  <a:pt x="0" y="0"/>
                </a:lnTo>
                <a:close/>
              </a:path>
            </a:pathLst>
          </a:custGeom>
          <a:solidFill>
            <a:schemeClr val="tx2">
              <a:lumMod val="50000"/>
              <a:alpha val="65000"/>
            </a:schemeClr>
          </a:solidFill>
          <a:ln>
            <a:noFill/>
          </a:ln>
        </p:spPr>
        <p:txBody>
          <a:bodyPr/>
          <a:lstStyle/>
          <a:p>
            <a:endParaRPr lang="en-US"/>
          </a:p>
        </p:txBody>
      </p:sp>
      <p:sp>
        <p:nvSpPr>
          <p:cNvPr id="13" name="Logo" descr="A gold letter on a black background  AI-generated content may be incorrect."/>
          <p:cNvSpPr>
            <a:spLocks noChangeAspect="1"/>
          </p:cNvSpPr>
          <p:nvPr/>
        </p:nvSpPr>
        <p:spPr>
          <a:xfrm>
            <a:off x="0" y="18295"/>
            <a:ext cx="4514784" cy="4681833"/>
          </a:xfrm>
          <a:custGeom>
            <a:avLst/>
            <a:gdLst/>
            <a:ahLst/>
            <a:cxnLst/>
            <a:rect l="l" t="t" r="r" b="b"/>
            <a:pathLst>
              <a:path w="7229741" h="7575504">
                <a:moveTo>
                  <a:pt x="0" y="0"/>
                </a:moveTo>
                <a:lnTo>
                  <a:pt x="7229741" y="0"/>
                </a:lnTo>
                <a:lnTo>
                  <a:pt x="7229741" y="7575504"/>
                </a:lnTo>
                <a:lnTo>
                  <a:pt x="0" y="7575504"/>
                </a:lnTo>
                <a:lnTo>
                  <a:pt x="0" y="0"/>
                </a:lnTo>
                <a:close/>
              </a:path>
            </a:pathLst>
          </a:custGeom>
          <a:blipFill>
            <a:blip r:embed="rId4" cstate="print">
              <a:extLst>
                <a:ext uri="{28A0092B-C50C-407E-A947-70E740481C1C}">
                  <a14:useLocalDpi xmlns:a14="http://schemas.microsoft.com/office/drawing/2010/main"/>
                </a:ext>
              </a:extLst>
            </a:blip>
            <a:stretch>
              <a:fillRect l="-35" r="-35"/>
            </a:stretch>
          </a:blipFill>
        </p:spPr>
        <p:txBody>
          <a:bodyPr/>
          <a:lstStyle/>
          <a:p>
            <a:endParaRPr lang="en-US"/>
          </a:p>
        </p:txBody>
      </p:sp>
      <p:sp>
        <p:nvSpPr>
          <p:cNvPr id="3" name="Ticker Symbols">
            <a:extLst>
              <a:ext uri="{FF2B5EF4-FFF2-40B4-BE49-F238E27FC236}">
                <a16:creationId xmlns:a16="http://schemas.microsoft.com/office/drawing/2014/main" id="{F0D89965-55EA-73C0-F22B-142A97322C2E}"/>
              </a:ext>
            </a:extLst>
          </p:cNvPr>
          <p:cNvSpPr txBox="1"/>
          <p:nvPr/>
        </p:nvSpPr>
        <p:spPr>
          <a:xfrm>
            <a:off x="-169965" y="4218809"/>
            <a:ext cx="4854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Montserrat"/>
              </a:rPr>
              <a:t>CSE: </a:t>
            </a:r>
            <a:r>
              <a:rPr lang="en-US" sz="2000" b="1" dirty="0">
                <a:solidFill>
                  <a:srgbClr val="FFFFFF"/>
                </a:solidFill>
                <a:latin typeface="Montserrat"/>
              </a:rPr>
              <a:t>OMGA</a:t>
            </a:r>
            <a:r>
              <a:rPr lang="en-US" sz="2000" dirty="0">
                <a:solidFill>
                  <a:srgbClr val="FFFFFF"/>
                </a:solidFill>
                <a:latin typeface="Montserrat"/>
              </a:rPr>
              <a:t> | OTCQB: </a:t>
            </a:r>
            <a:r>
              <a:rPr lang="en-US" sz="2000" b="1" dirty="0">
                <a:solidFill>
                  <a:srgbClr val="FFFFFF"/>
                </a:solidFill>
                <a:latin typeface="Montserrat"/>
              </a:rPr>
              <a:t>OMGPF</a:t>
            </a:r>
            <a:r>
              <a:rPr lang="en-US" sz="2000" dirty="0">
                <a:solidFill>
                  <a:srgbClr val="FFFFFF"/>
                </a:solidFill>
                <a:latin typeface="Montserrat"/>
              </a:rPr>
              <a:t> |</a:t>
            </a:r>
          </a:p>
          <a:p>
            <a:pPr algn="ctr"/>
            <a:r>
              <a:rPr lang="en-US" sz="2000" dirty="0">
                <a:solidFill>
                  <a:srgbClr val="FFFFFF"/>
                </a:solidFill>
                <a:latin typeface="Montserrat"/>
              </a:rPr>
              <a:t> FSE: </a:t>
            </a:r>
            <a:r>
              <a:rPr lang="en-US" sz="2000" b="1" dirty="0">
                <a:solidFill>
                  <a:srgbClr val="FFFFFF"/>
                </a:solidFill>
                <a:latin typeface="Montserrat"/>
              </a:rPr>
              <a:t>Q0F</a:t>
            </a:r>
            <a:endParaRPr lang="en-US" sz="2000" dirty="0">
              <a:ea typeface="Calibri"/>
              <a:cs typeface="Calibri"/>
            </a:endParaRPr>
          </a:p>
        </p:txBody>
      </p:sp>
      <p:sp>
        <p:nvSpPr>
          <p:cNvPr id="4" name="Date">
            <a:extLst>
              <a:ext uri="{FF2B5EF4-FFF2-40B4-BE49-F238E27FC236}">
                <a16:creationId xmlns:a16="http://schemas.microsoft.com/office/drawing/2014/main" id="{B24E2ACC-2044-4E6D-0DD1-B334E6B81229}"/>
              </a:ext>
            </a:extLst>
          </p:cNvPr>
          <p:cNvSpPr txBox="1"/>
          <p:nvPr/>
        </p:nvSpPr>
        <p:spPr>
          <a:xfrm>
            <a:off x="0" y="9238422"/>
            <a:ext cx="4853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800" dirty="0">
                <a:solidFill>
                  <a:srgbClr val="FFFFFF"/>
                </a:solidFill>
                <a:latin typeface="Montserrat"/>
              </a:rPr>
              <a:t>Corporate Presentation</a:t>
            </a:r>
            <a:r>
              <a:rPr lang="en-US" sz="2800" dirty="0">
                <a:latin typeface="Montserrat"/>
              </a:rPr>
              <a:t>​</a:t>
            </a:r>
            <a:endParaRPr lang="en-US" sz="2800" dirty="0"/>
          </a:p>
        </p:txBody>
      </p:sp>
      <p:sp>
        <p:nvSpPr>
          <p:cNvPr id="5" name="Tagline">
            <a:extLst>
              <a:ext uri="{FF2B5EF4-FFF2-40B4-BE49-F238E27FC236}">
                <a16:creationId xmlns:a16="http://schemas.microsoft.com/office/drawing/2014/main" id="{EF04AC2C-704C-E3B1-A53E-3BBB5F3739EF}"/>
              </a:ext>
            </a:extLst>
          </p:cNvPr>
          <p:cNvSpPr txBox="1"/>
          <p:nvPr/>
        </p:nvSpPr>
        <p:spPr>
          <a:xfrm>
            <a:off x="202406" y="6395197"/>
            <a:ext cx="1560655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solidFill>
                  <a:srgbClr val="FFFFFF"/>
                </a:solidFill>
                <a:latin typeface="Montserrat Bold"/>
                <a:cs typeface="Segoe UI"/>
              </a:rPr>
              <a:t>An Overlooked Gold Discovery </a:t>
            </a:r>
            <a:r>
              <a:rPr lang="en-US" sz="4400" dirty="0">
                <a:solidFill>
                  <a:srgbClr val="FFFFFF"/>
                </a:solidFill>
                <a:latin typeface="Montserrat Bold"/>
                <a:cs typeface="Segoe UI"/>
              </a:rPr>
              <a:t> </a:t>
            </a:r>
          </a:p>
          <a:p>
            <a:r>
              <a:rPr lang="en-US" sz="4400" dirty="0">
                <a:solidFill>
                  <a:srgbClr val="FFFFFF"/>
                </a:solidFill>
                <a:latin typeface="Montserrat Bold"/>
                <a:cs typeface="Segoe UI"/>
              </a:rPr>
              <a:t>In Toodoggone’s Golden Era</a:t>
            </a:r>
          </a:p>
        </p:txBody>
      </p:sp>
      <p:sp>
        <p:nvSpPr>
          <p:cNvPr id="8" name="Date">
            <a:extLst>
              <a:ext uri="{FF2B5EF4-FFF2-40B4-BE49-F238E27FC236}">
                <a16:creationId xmlns:a16="http://schemas.microsoft.com/office/drawing/2014/main" id="{AB5F74D3-CE20-3328-A611-4AA25FF3EF59}"/>
              </a:ext>
            </a:extLst>
          </p:cNvPr>
          <p:cNvSpPr txBox="1"/>
          <p:nvPr/>
        </p:nvSpPr>
        <p:spPr>
          <a:xfrm>
            <a:off x="15265401" y="9238422"/>
            <a:ext cx="27013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CA" sz="2800" dirty="0">
                <a:solidFill>
                  <a:srgbClr val="FFFFFF"/>
                </a:solidFill>
                <a:latin typeface="Montserrat"/>
              </a:rPr>
              <a:t>June </a:t>
            </a:r>
            <a:r>
              <a:rPr lang="en-US" sz="2800" dirty="0">
                <a:solidFill>
                  <a:srgbClr val="FFFFFF"/>
                </a:solidFill>
                <a:latin typeface="Montserrat"/>
              </a:rPr>
              <a:t> 2026</a:t>
            </a:r>
            <a:r>
              <a:rPr lang="en-US" sz="2800" dirty="0">
                <a:latin typeface="Montserrat"/>
              </a:rPr>
              <a:t>​</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5F6234-3830-B09E-92C4-D74CA546F38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90557B-03BA-1CB5-47DC-576E69383EBB}"/>
              </a:ext>
            </a:extLst>
          </p:cNvPr>
          <p:cNvGrpSpPr/>
          <p:nvPr/>
        </p:nvGrpSpPr>
        <p:grpSpPr>
          <a:xfrm>
            <a:off x="9027209" y="9661667"/>
            <a:ext cx="6632029" cy="2578495"/>
            <a:chOff x="0" y="0"/>
            <a:chExt cx="4974879" cy="1408520"/>
          </a:xfrm>
        </p:grpSpPr>
        <p:sp>
          <p:nvSpPr>
            <p:cNvPr id="3" name="Freeform 3" hidden="1">
              <a:extLst>
                <a:ext uri="{FF2B5EF4-FFF2-40B4-BE49-F238E27FC236}">
                  <a16:creationId xmlns:a16="http://schemas.microsoft.com/office/drawing/2014/main" id="{BE016778-CA20-D1A7-7216-B70A96F36A06}"/>
                </a:ext>
              </a:extLst>
            </p:cNvPr>
            <p:cNvSpPr/>
            <p:nvPr/>
          </p:nvSpPr>
          <p:spPr>
            <a:xfrm>
              <a:off x="0" y="0"/>
              <a:ext cx="4974879" cy="1408521"/>
            </a:xfrm>
            <a:custGeom>
              <a:avLst/>
              <a:gdLst/>
              <a:ahLst/>
              <a:cxnLst/>
              <a:rect l="l" t="t" r="r" b="b"/>
              <a:pathLst>
                <a:path w="4974879" h="1408521">
                  <a:moveTo>
                    <a:pt x="4850419" y="1408520"/>
                  </a:moveTo>
                  <a:lnTo>
                    <a:pt x="124460" y="1408520"/>
                  </a:lnTo>
                  <a:cubicBezTo>
                    <a:pt x="55880" y="1408520"/>
                    <a:pt x="0" y="1352640"/>
                    <a:pt x="0" y="1284060"/>
                  </a:cubicBezTo>
                  <a:lnTo>
                    <a:pt x="0" y="124460"/>
                  </a:lnTo>
                  <a:cubicBezTo>
                    <a:pt x="0" y="55880"/>
                    <a:pt x="55880" y="0"/>
                    <a:pt x="124460" y="0"/>
                  </a:cubicBezTo>
                  <a:lnTo>
                    <a:pt x="4850419" y="0"/>
                  </a:lnTo>
                  <a:cubicBezTo>
                    <a:pt x="4918999" y="0"/>
                    <a:pt x="4974879" y="55880"/>
                    <a:pt x="4974879" y="124460"/>
                  </a:cubicBezTo>
                  <a:lnTo>
                    <a:pt x="4974879" y="1284061"/>
                  </a:lnTo>
                  <a:cubicBezTo>
                    <a:pt x="4974879" y="1352640"/>
                    <a:pt x="4918999" y="1408521"/>
                    <a:pt x="4850419" y="1408521"/>
                  </a:cubicBezTo>
                  <a:close/>
                </a:path>
              </a:pathLst>
            </a:custGeom>
            <a:solidFill>
              <a:srgbClr val="303E5B"/>
            </a:solidFill>
          </p:spPr>
          <p:txBody>
            <a:bodyPr/>
            <a:lstStyle/>
            <a:p>
              <a:endParaRPr lang="en-US"/>
            </a:p>
          </p:txBody>
        </p:sp>
      </p:grpSp>
      <p:sp>
        <p:nvSpPr>
          <p:cNvPr id="11" name="TextBox 10">
            <a:extLst>
              <a:ext uri="{FF2B5EF4-FFF2-40B4-BE49-F238E27FC236}">
                <a16:creationId xmlns:a16="http://schemas.microsoft.com/office/drawing/2014/main" id="{7B466149-1D6C-38EA-EA1A-B1D15DBE4A73}"/>
              </a:ext>
            </a:extLst>
          </p:cNvPr>
          <p:cNvSpPr txBox="1"/>
          <p:nvPr/>
        </p:nvSpPr>
        <p:spPr>
          <a:xfrm>
            <a:off x="17803364" y="9693848"/>
            <a:ext cx="420308" cy="369332"/>
          </a:xfrm>
          <a:prstGeom prst="rect">
            <a:avLst/>
          </a:prstGeom>
          <a:noFill/>
        </p:spPr>
        <p:txBody>
          <a:bodyPr wrap="none" rtlCol="0">
            <a:spAutoFit/>
          </a:bodyPr>
          <a:lstStyle/>
          <a:p>
            <a:r>
              <a:rPr lang="en-US" dirty="0">
                <a:solidFill>
                  <a:srgbClr val="283B5B"/>
                </a:solidFill>
                <a:latin typeface="Montserrat" pitchFamily="2" charset="77"/>
              </a:rPr>
              <a:t>10</a:t>
            </a:r>
          </a:p>
        </p:txBody>
      </p:sp>
      <p:grpSp>
        <p:nvGrpSpPr>
          <p:cNvPr id="31" name="Group 30">
            <a:extLst>
              <a:ext uri="{FF2B5EF4-FFF2-40B4-BE49-F238E27FC236}">
                <a16:creationId xmlns:a16="http://schemas.microsoft.com/office/drawing/2014/main" id="{D07FE8DE-609E-5D51-E473-D53FDE6FD849}"/>
              </a:ext>
            </a:extLst>
          </p:cNvPr>
          <p:cNvGrpSpPr/>
          <p:nvPr/>
        </p:nvGrpSpPr>
        <p:grpSpPr>
          <a:xfrm>
            <a:off x="0" y="0"/>
            <a:ext cx="18288000" cy="1645920"/>
            <a:chOff x="0" y="0"/>
            <a:chExt cx="18288000" cy="1645920"/>
          </a:xfrm>
        </p:grpSpPr>
        <p:sp>
          <p:nvSpPr>
            <p:cNvPr id="32" name="Title">
              <a:extLst>
                <a:ext uri="{FF2B5EF4-FFF2-40B4-BE49-F238E27FC236}">
                  <a16:creationId xmlns:a16="http://schemas.microsoft.com/office/drawing/2014/main" id="{6C48CB80-3DBC-E2A3-6630-312324B6CE58}"/>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DBC089"/>
                  </a:solidFill>
                  <a:latin typeface="Montserrat Bold"/>
                  <a:ea typeface="Calibri"/>
                  <a:cs typeface="Calibri"/>
                </a:rPr>
                <a:t>  </a:t>
              </a:r>
              <a:r>
                <a:rPr lang="en-US" sz="6000" b="1" dirty="0">
                  <a:solidFill>
                    <a:srgbClr val="C5AD7C"/>
                  </a:solidFill>
                  <a:latin typeface="Montserrat Bold"/>
                  <a:ea typeface="Calibri"/>
                  <a:cs typeface="Calibri"/>
                </a:rPr>
                <a:t>GIC Geology</a:t>
              </a:r>
            </a:p>
            <a:p>
              <a:endParaRPr lang="en-US" dirty="0"/>
            </a:p>
          </p:txBody>
        </p:sp>
        <p:cxnSp>
          <p:nvCxnSpPr>
            <p:cNvPr id="34" name="Straight Connector 33">
              <a:extLst>
                <a:ext uri="{FF2B5EF4-FFF2-40B4-BE49-F238E27FC236}">
                  <a16:creationId xmlns:a16="http://schemas.microsoft.com/office/drawing/2014/main" id="{26A02DDC-7BAF-94DA-3F89-AE605A38A960}"/>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Logo - Top Right">
              <a:extLst>
                <a:ext uri="{FF2B5EF4-FFF2-40B4-BE49-F238E27FC236}">
                  <a16:creationId xmlns:a16="http://schemas.microsoft.com/office/drawing/2014/main" id="{1D7B7EF7-38C6-8E1A-D713-AC8D03DEC695}"/>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sp>
        <p:nvSpPr>
          <p:cNvPr id="48" name="TextBox 13">
            <a:extLst>
              <a:ext uri="{FF2B5EF4-FFF2-40B4-BE49-F238E27FC236}">
                <a16:creationId xmlns:a16="http://schemas.microsoft.com/office/drawing/2014/main" id="{30201161-2A70-B867-C609-BB0AC21BA96D}"/>
              </a:ext>
            </a:extLst>
          </p:cNvPr>
          <p:cNvSpPr txBox="1"/>
          <p:nvPr/>
        </p:nvSpPr>
        <p:spPr>
          <a:xfrm>
            <a:off x="9144000" y="1938116"/>
            <a:ext cx="8283452" cy="8348884"/>
          </a:xfrm>
          <a:prstGeom prst="rect">
            <a:avLst/>
          </a:prstGeom>
        </p:spPr>
        <p:txBody>
          <a:bodyPr lIns="0" tIns="0" rIns="0" bIns="0" rtlCol="0" anchor="t"/>
          <a:lstStyle/>
          <a:p>
            <a:pPr>
              <a:lnSpc>
                <a:spcPct val="150000"/>
              </a:lnSpc>
            </a:pPr>
            <a:r>
              <a:rPr lang="en-US" sz="3600" b="1" dirty="0">
                <a:solidFill>
                  <a:srgbClr val="C5AD7C"/>
                </a:solidFill>
                <a:latin typeface="Montserrat Bold"/>
                <a:ea typeface="Montserrat Bold"/>
                <a:cs typeface="Montserrat Bold"/>
                <a:sym typeface="Montserrat Bold"/>
              </a:rPr>
              <a:t>GIC Mineralization Style</a:t>
            </a:r>
            <a:endParaRPr lang="en-US" sz="3600" dirty="0">
              <a:solidFill>
                <a:srgbClr val="C5AD7C"/>
              </a:solidFill>
              <a:ea typeface="Calibri"/>
              <a:cs typeface="Calibri"/>
            </a:endParaRPr>
          </a:p>
          <a:p>
            <a:pPr marL="358775" lvl="1" indent="-346075">
              <a:lnSpc>
                <a:spcPts val="2400"/>
              </a:lnSpc>
              <a:spcAft>
                <a:spcPts val="600"/>
              </a:spcAft>
              <a:buFont typeface="Arial" panose="020B0604020202020204" pitchFamily="34" charset="0"/>
              <a:buChar char="•"/>
            </a:pPr>
            <a:r>
              <a:rPr lang="en-US" sz="2400" b="1" dirty="0">
                <a:solidFill>
                  <a:srgbClr val="003153"/>
                </a:solidFill>
                <a:latin typeface="Montserrat"/>
                <a:ea typeface="Montserrat"/>
                <a:cs typeface="Times"/>
                <a:sym typeface="Montserrat"/>
              </a:rPr>
              <a:t>Orogenic-style gold mineralization</a:t>
            </a:r>
          </a:p>
          <a:p>
            <a:pPr marL="358775" lvl="1" indent="-346075">
              <a:lnSpc>
                <a:spcPts val="2400"/>
              </a:lnSpc>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Age and setting proximal to other prolific deposits within Golden Horseshoe.</a:t>
            </a:r>
          </a:p>
          <a:p>
            <a:pPr marL="358775" lvl="1" indent="-346075">
              <a:lnSpc>
                <a:spcPts val="2400"/>
              </a:lnSpc>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Hosted in basaltic andesites of Triassic aged Takla (Stuhini) Group.</a:t>
            </a:r>
          </a:p>
          <a:p>
            <a:pPr marL="358775" lvl="1" indent="-346075">
              <a:lnSpc>
                <a:spcPts val="2400"/>
              </a:lnSpc>
              <a:spcAft>
                <a:spcPts val="600"/>
              </a:spcAft>
              <a:buFont typeface="Arial" panose="020B0604020202020204" pitchFamily="34" charset="0"/>
              <a:buChar char="•"/>
            </a:pPr>
            <a:r>
              <a:rPr lang="en-US" sz="2400" dirty="0">
                <a:solidFill>
                  <a:srgbClr val="283B5B"/>
                </a:solidFill>
                <a:latin typeface="Montserrat" pitchFamily="2" charset="77"/>
                <a:ea typeface="Roboto" panose="02000000000000000000" pitchFamily="2" charset="0"/>
                <a:cs typeface="Roboto" panose="02000000000000000000" pitchFamily="2" charset="0"/>
              </a:rPr>
              <a:t>Takla volcanics are intruded by monzonites and diorites assigned to the Black Lake suite.</a:t>
            </a:r>
          </a:p>
          <a:p>
            <a:pPr marL="358775" lvl="1" indent="-346075">
              <a:lnSpc>
                <a:spcPts val="2400"/>
              </a:lnSpc>
              <a:spcAft>
                <a:spcPts val="600"/>
              </a:spcAft>
              <a:buFont typeface="Arial" panose="020B0604020202020204" pitchFamily="34" charset="0"/>
              <a:buChar char="•"/>
            </a:pPr>
            <a:r>
              <a:rPr lang="en-US" sz="2400" dirty="0">
                <a:solidFill>
                  <a:srgbClr val="283B5B"/>
                </a:solidFill>
                <a:latin typeface="Montserrat" pitchFamily="2" charset="77"/>
                <a:ea typeface="Roboto" panose="02000000000000000000" pitchFamily="2" charset="0"/>
                <a:cs typeface="Roboto" panose="02000000000000000000" pitchFamily="2" charset="0"/>
              </a:rPr>
              <a:t>Both stratigraphy and structure appear to be an important control on mineralization. </a:t>
            </a:r>
          </a:p>
          <a:p>
            <a:pPr marL="12700" lvl="1">
              <a:lnSpc>
                <a:spcPts val="2400"/>
              </a:lnSpc>
              <a:spcAft>
                <a:spcPts val="600"/>
              </a:spcAft>
            </a:pPr>
            <a:endParaRPr lang="en-US" sz="1600" dirty="0">
              <a:solidFill>
                <a:srgbClr val="003153"/>
              </a:solidFill>
              <a:latin typeface="Montserrat"/>
              <a:ea typeface="Montserrat"/>
              <a:cs typeface="Times"/>
              <a:sym typeface="Montserrat"/>
            </a:endParaRPr>
          </a:p>
          <a:p>
            <a:pPr marL="12700" lvl="1">
              <a:lnSpc>
                <a:spcPts val="2400"/>
              </a:lnSpc>
              <a:spcAft>
                <a:spcPts val="600"/>
              </a:spcAft>
            </a:pPr>
            <a:endParaRPr lang="en-US" sz="1600" dirty="0">
              <a:solidFill>
                <a:srgbClr val="003153"/>
              </a:solidFill>
              <a:latin typeface="Montserrat"/>
              <a:ea typeface="Montserrat"/>
              <a:cs typeface="Times"/>
              <a:sym typeface="Montserrat"/>
            </a:endParaRPr>
          </a:p>
          <a:p>
            <a:pPr marL="12700" lvl="1">
              <a:lnSpc>
                <a:spcPts val="2400"/>
              </a:lnSpc>
              <a:spcAft>
                <a:spcPts val="600"/>
              </a:spcAft>
            </a:pPr>
            <a:r>
              <a:rPr lang="en-US" sz="3600" b="1" dirty="0">
                <a:solidFill>
                  <a:srgbClr val="C6AD7C"/>
                </a:solidFill>
                <a:latin typeface="Montserrat"/>
                <a:ea typeface="Montserrat"/>
                <a:cs typeface="Times"/>
                <a:sym typeface="Montserrat"/>
              </a:rPr>
              <a:t>The Red Line</a:t>
            </a:r>
          </a:p>
          <a:p>
            <a:pPr marL="449262" lvl="2" indent="-342900">
              <a:lnSpc>
                <a:spcPts val="2400"/>
              </a:lnSpc>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Highly prospective stratigraphic contact zone known to host major gold and copper-gold deposits in British Columbia.</a:t>
            </a:r>
          </a:p>
          <a:p>
            <a:pPr marL="449262" lvl="2" indent="-342900">
              <a:lnSpc>
                <a:spcPts val="2400"/>
              </a:lnSpc>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This key traceable geologic marker spans across the Stikine Terrane of northern BC, encompassing the Golden Triangle and Toodoggone Region.</a:t>
            </a:r>
            <a:endParaRPr lang="en-US" sz="2400" dirty="0">
              <a:solidFill>
                <a:srgbClr val="003153"/>
              </a:solidFill>
              <a:latin typeface="Montserrat"/>
              <a:ea typeface="Roboto" panose="02000000000000000000" pitchFamily="2" charset="0"/>
              <a:cs typeface="Roboto" panose="02000000000000000000" pitchFamily="2" charset="0"/>
              <a:sym typeface="Montserrat"/>
            </a:endParaRPr>
          </a:p>
          <a:p>
            <a:pPr marL="450850" lvl="2" indent="-344488">
              <a:lnSpc>
                <a:spcPts val="2400"/>
              </a:lnSpc>
              <a:spcAft>
                <a:spcPts val="600"/>
              </a:spcAft>
              <a:buFont typeface="Arial" panose="020B0604020202020204" pitchFamily="34" charset="0"/>
              <a:buChar char="•"/>
            </a:pPr>
            <a:r>
              <a:rPr lang="en-US" sz="2400" dirty="0">
                <a:solidFill>
                  <a:srgbClr val="003153"/>
                </a:solidFill>
                <a:latin typeface="Montserrat"/>
                <a:ea typeface="Roboto" panose="02000000000000000000" pitchFamily="2" charset="0"/>
                <a:cs typeface="Roboto" panose="02000000000000000000" pitchFamily="2" charset="0"/>
                <a:sym typeface="Montserrat"/>
              </a:rPr>
              <a:t>Guides exploration toward major mineralized porphyry and epithermal systems.</a:t>
            </a:r>
          </a:p>
          <a:p>
            <a:pPr marL="106362" lvl="2">
              <a:lnSpc>
                <a:spcPts val="2400"/>
              </a:lnSpc>
              <a:spcAft>
                <a:spcPts val="600"/>
              </a:spcAft>
            </a:pPr>
            <a:endParaRPr lang="en-US" sz="2400" dirty="0">
              <a:solidFill>
                <a:srgbClr val="FF0000"/>
              </a:solidFill>
              <a:latin typeface="Montserrat" pitchFamily="2" charset="77"/>
              <a:ea typeface="Roboto" panose="02000000000000000000" pitchFamily="2" charset="0"/>
              <a:cs typeface="Roboto" panose="02000000000000000000" pitchFamily="2" charset="0"/>
            </a:endParaRPr>
          </a:p>
          <a:p>
            <a:pPr marL="815975" lvl="2" indent="-346075">
              <a:lnSpc>
                <a:spcPts val="2400"/>
              </a:lnSpc>
              <a:spcAft>
                <a:spcPts val="600"/>
              </a:spcAft>
              <a:buFont typeface="Arial" panose="020B0604020202020204" pitchFamily="34" charset="0"/>
              <a:buChar char="•"/>
            </a:pPr>
            <a:endParaRPr lang="en-US" sz="2400" dirty="0">
              <a:solidFill>
                <a:srgbClr val="003153"/>
              </a:solidFill>
              <a:latin typeface="Montserrat"/>
              <a:ea typeface="Montserrat"/>
              <a:cs typeface="Times"/>
              <a:sym typeface="Montserrat"/>
            </a:endParaRPr>
          </a:p>
          <a:p>
            <a:pPr marL="358775" lvl="1" indent="-346075">
              <a:lnSpc>
                <a:spcPts val="2400"/>
              </a:lnSpc>
              <a:spcAft>
                <a:spcPts val="600"/>
              </a:spcAft>
              <a:buFont typeface="Arial" panose="020B0604020202020204" pitchFamily="34" charset="0"/>
              <a:buChar char="•"/>
            </a:pPr>
            <a:endParaRPr lang="en-US" sz="2400" dirty="0">
              <a:solidFill>
                <a:srgbClr val="003153"/>
              </a:solidFill>
              <a:latin typeface="Montserrat"/>
              <a:ea typeface="Montserrat"/>
              <a:cs typeface="Times"/>
            </a:endParaRPr>
          </a:p>
        </p:txBody>
      </p:sp>
      <p:sp>
        <p:nvSpPr>
          <p:cNvPr id="54" name="TextBox 53">
            <a:extLst>
              <a:ext uri="{FF2B5EF4-FFF2-40B4-BE49-F238E27FC236}">
                <a16:creationId xmlns:a16="http://schemas.microsoft.com/office/drawing/2014/main" id="{0C6F1825-E4CF-3AFC-89E1-F34FA368663B}"/>
              </a:ext>
            </a:extLst>
          </p:cNvPr>
          <p:cNvSpPr txBox="1"/>
          <p:nvPr/>
        </p:nvSpPr>
        <p:spPr>
          <a:xfrm>
            <a:off x="563417" y="8317230"/>
            <a:ext cx="7105139" cy="738664"/>
          </a:xfrm>
          <a:prstGeom prst="rect">
            <a:avLst/>
          </a:prstGeom>
          <a:noFill/>
        </p:spPr>
        <p:txBody>
          <a:bodyPr wrap="square" rtlCol="0">
            <a:spAutoFit/>
          </a:bodyPr>
          <a:lstStyle/>
          <a:p>
            <a:pPr algn="ctr"/>
            <a:r>
              <a:rPr lang="en-US" sz="2100" b="1" dirty="0">
                <a:solidFill>
                  <a:srgbClr val="283B5B"/>
                </a:solidFill>
                <a:latin typeface="Montserrat" pitchFamily="2" charset="77"/>
                <a:ea typeface="Roboto" panose="02000000000000000000" pitchFamily="2" charset="0"/>
                <a:cs typeface="Roboto" panose="02000000000000000000" pitchFamily="2" charset="0"/>
              </a:rPr>
              <a:t>Generalized Stratigraphic Column of the Golden Horseshoe and Williams Project</a:t>
            </a:r>
          </a:p>
        </p:txBody>
      </p:sp>
      <p:pic>
        <p:nvPicPr>
          <p:cNvPr id="4" name="Picture 3">
            <a:extLst>
              <a:ext uri="{FF2B5EF4-FFF2-40B4-BE49-F238E27FC236}">
                <a16:creationId xmlns:a16="http://schemas.microsoft.com/office/drawing/2014/main" id="{5780F2C1-85CC-F7F3-71E1-848F51D6C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93" y="2281941"/>
            <a:ext cx="8592195" cy="5723118"/>
          </a:xfrm>
          <a:prstGeom prst="rect">
            <a:avLst/>
          </a:prstGeom>
        </p:spPr>
      </p:pic>
    </p:spTree>
    <p:extLst>
      <p:ext uri="{BB962C8B-B14F-4D97-AF65-F5344CB8AC3E}">
        <p14:creationId xmlns:p14="http://schemas.microsoft.com/office/powerpoint/2010/main" val="85235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9A9B-65C4-7A7C-0303-A3B86F0AC1EA}"/>
            </a:ext>
          </a:extLst>
        </p:cNvPr>
        <p:cNvGrpSpPr/>
        <p:nvPr/>
      </p:nvGrpSpPr>
      <p:grpSpPr>
        <a:xfrm>
          <a:off x="0" y="0"/>
          <a:ext cx="0" cy="0"/>
          <a:chOff x="0" y="0"/>
          <a:chExt cx="0" cy="0"/>
        </a:xfrm>
      </p:grpSpPr>
      <p:sp>
        <p:nvSpPr>
          <p:cNvPr id="76" name="Freeform 76">
            <a:extLst>
              <a:ext uri="{FF2B5EF4-FFF2-40B4-BE49-F238E27FC236}">
                <a16:creationId xmlns:a16="http://schemas.microsoft.com/office/drawing/2014/main" id="{702EC64C-7D69-74B9-2AE8-769F3AC47503}"/>
              </a:ext>
            </a:extLst>
          </p:cNvPr>
          <p:cNvSpPr/>
          <p:nvPr/>
        </p:nvSpPr>
        <p:spPr>
          <a:xfrm>
            <a:off x="17079220" y="-32248"/>
            <a:ext cx="1258673" cy="1317996"/>
          </a:xfrm>
          <a:custGeom>
            <a:avLst/>
            <a:gdLst/>
            <a:ahLst/>
            <a:cxnLst/>
            <a:rect l="l" t="t" r="r" b="b"/>
            <a:pathLst>
              <a:path w="1258673" h="1317996">
                <a:moveTo>
                  <a:pt x="0" y="0"/>
                </a:moveTo>
                <a:lnTo>
                  <a:pt x="1258674" y="0"/>
                </a:lnTo>
                <a:lnTo>
                  <a:pt x="1258674" y="1317996"/>
                </a:lnTo>
                <a:lnTo>
                  <a:pt x="0" y="1317996"/>
                </a:lnTo>
                <a:lnTo>
                  <a:pt x="0" y="0"/>
                </a:lnTo>
                <a:close/>
              </a:path>
            </a:pathLst>
          </a:custGeom>
          <a:blipFill>
            <a:blip r:embed="rId3"/>
            <a:stretch>
              <a:fillRect/>
            </a:stretch>
          </a:blipFill>
        </p:spPr>
        <p:txBody>
          <a:bodyPr/>
          <a:lstStyle/>
          <a:p>
            <a:endParaRPr lang="en-US"/>
          </a:p>
        </p:txBody>
      </p:sp>
      <p:sp>
        <p:nvSpPr>
          <p:cNvPr id="19" name="TextBox 18">
            <a:extLst>
              <a:ext uri="{FF2B5EF4-FFF2-40B4-BE49-F238E27FC236}">
                <a16:creationId xmlns:a16="http://schemas.microsoft.com/office/drawing/2014/main" id="{75922B40-BA76-8206-37D4-E13075E67E94}"/>
              </a:ext>
            </a:extLst>
          </p:cNvPr>
          <p:cNvSpPr txBox="1"/>
          <p:nvPr/>
        </p:nvSpPr>
        <p:spPr>
          <a:xfrm>
            <a:off x="17803364" y="9693848"/>
            <a:ext cx="351378" cy="369332"/>
          </a:xfrm>
          <a:prstGeom prst="rect">
            <a:avLst/>
          </a:prstGeom>
          <a:noFill/>
        </p:spPr>
        <p:txBody>
          <a:bodyPr wrap="none" lIns="91440" tIns="45720" rIns="91440" bIns="45720" rtlCol="0" anchor="t">
            <a:spAutoFit/>
          </a:bodyPr>
          <a:lstStyle/>
          <a:p>
            <a:r>
              <a:rPr lang="en-US" dirty="0">
                <a:solidFill>
                  <a:srgbClr val="283B5B"/>
                </a:solidFill>
                <a:latin typeface="Montserrat"/>
              </a:rPr>
              <a:t>11</a:t>
            </a:r>
            <a:endParaRPr lang="en-US" dirty="0">
              <a:solidFill>
                <a:srgbClr val="283B5B"/>
              </a:solidFill>
              <a:latin typeface="Montserrat" pitchFamily="2" charset="77"/>
            </a:endParaRPr>
          </a:p>
        </p:txBody>
      </p:sp>
      <p:sp>
        <p:nvSpPr>
          <p:cNvPr id="7" name="TextBox 13">
            <a:extLst>
              <a:ext uri="{FF2B5EF4-FFF2-40B4-BE49-F238E27FC236}">
                <a16:creationId xmlns:a16="http://schemas.microsoft.com/office/drawing/2014/main" id="{FC82E2CB-87C5-4B00-F04A-1C8C95DAB0C4}"/>
              </a:ext>
            </a:extLst>
          </p:cNvPr>
          <p:cNvSpPr txBox="1"/>
          <p:nvPr/>
        </p:nvSpPr>
        <p:spPr>
          <a:xfrm>
            <a:off x="12380997" y="1953856"/>
            <a:ext cx="5279706" cy="5670527"/>
          </a:xfrm>
          <a:prstGeom prst="rect">
            <a:avLst/>
          </a:prstGeom>
        </p:spPr>
        <p:txBody>
          <a:bodyPr wrap="square" lIns="0" tIns="0" rIns="0" bIns="0" rtlCol="0" anchor="t">
            <a:spAutoFit/>
          </a:bodyPr>
          <a:lstStyle/>
          <a:p>
            <a:pPr>
              <a:spcBef>
                <a:spcPct val="0"/>
              </a:spcBef>
            </a:pPr>
            <a:r>
              <a:rPr lang="en-US" sz="3200" b="1" dirty="0">
                <a:solidFill>
                  <a:srgbClr val="C5AD7C"/>
                </a:solidFill>
                <a:latin typeface="Montserrat Bold"/>
                <a:ea typeface="Montserrat Bold"/>
                <a:cs typeface="Montserrat Bold"/>
                <a:sym typeface="Montserrat Bold"/>
              </a:rPr>
              <a:t>WM24-01</a:t>
            </a:r>
            <a:endParaRPr lang="en-US" sz="3200" b="1" dirty="0">
              <a:solidFill>
                <a:srgbClr val="283B5B"/>
              </a:solidFill>
              <a:latin typeface="Montserrat Bold"/>
              <a:ea typeface="Montserrat Bold"/>
              <a:cs typeface="Montserrat Bold"/>
              <a:sym typeface="Montserrat Bold"/>
            </a:endParaRPr>
          </a:p>
          <a:p>
            <a:pPr marL="549910" lvl="1" indent="-274955" algn="l">
              <a:lnSpc>
                <a:spcPts val="3059"/>
              </a:lnSpc>
              <a:buFont typeface="Arial"/>
              <a:buChar char="•"/>
            </a:pPr>
            <a:r>
              <a:rPr lang="en-US" sz="2400" b="1" dirty="0">
                <a:solidFill>
                  <a:srgbClr val="003153"/>
                </a:solidFill>
                <a:latin typeface="Montserrat Bold"/>
                <a:ea typeface="Montserrat Bold"/>
                <a:cs typeface="Montserrat Bold"/>
                <a:sym typeface="Montserrat Bold"/>
              </a:rPr>
              <a:t>1.69 g/t Au over 104.08 m</a:t>
            </a:r>
            <a:endParaRPr lang="en-US" sz="2400" b="1" dirty="0">
              <a:solidFill>
                <a:srgbClr val="003153"/>
              </a:solidFill>
              <a:latin typeface="Montserrat Bold"/>
              <a:ea typeface="Montserrat Bold"/>
              <a:cs typeface="Montserrat Bold"/>
            </a:endParaRPr>
          </a:p>
          <a:p>
            <a:pPr marL="549910" lvl="1" indent="-274955" algn="l">
              <a:buFont typeface="Arial"/>
              <a:buChar char="•"/>
            </a:pPr>
            <a:r>
              <a:rPr lang="en-US" sz="2400" b="1" dirty="0">
                <a:solidFill>
                  <a:srgbClr val="003153"/>
                </a:solidFill>
                <a:latin typeface="Montserrat Bold"/>
                <a:ea typeface="Montserrat"/>
                <a:cs typeface="Montserrat"/>
                <a:sym typeface="Montserrat"/>
              </a:rPr>
              <a:t>Incl. 6.22 g/t Au over 18.98 m</a:t>
            </a:r>
            <a:endParaRPr lang="en-US" sz="2400" b="1" dirty="0">
              <a:solidFill>
                <a:srgbClr val="003153"/>
              </a:solidFill>
              <a:latin typeface="Montserrat Bold"/>
              <a:ea typeface="Montserrat"/>
              <a:cs typeface="Montserrat"/>
            </a:endParaRPr>
          </a:p>
          <a:p>
            <a:pPr algn="l">
              <a:lnSpc>
                <a:spcPts val="3059"/>
              </a:lnSpc>
              <a:spcBef>
                <a:spcPct val="0"/>
              </a:spcBef>
            </a:pPr>
            <a:r>
              <a:rPr lang="en-US" sz="2500" b="1" dirty="0">
                <a:solidFill>
                  <a:srgbClr val="FFFFFF"/>
                </a:solidFill>
                <a:latin typeface="Montserrat Bold"/>
                <a:ea typeface="Montserrat Bold"/>
                <a:cs typeface="Montserrat Bold"/>
                <a:sym typeface="Montserrat Bold"/>
              </a:rPr>
              <a:t> </a:t>
            </a:r>
            <a:endParaRPr lang="en-US" sz="2500" b="1" dirty="0">
              <a:solidFill>
                <a:srgbClr val="FFFFFF"/>
              </a:solidFill>
              <a:latin typeface="Montserrat Bold"/>
              <a:ea typeface="Montserrat Bold"/>
              <a:cs typeface="Montserrat Bold"/>
            </a:endParaRPr>
          </a:p>
          <a:p>
            <a:pPr>
              <a:lnSpc>
                <a:spcPts val="3059"/>
              </a:lnSpc>
              <a:spcBef>
                <a:spcPct val="0"/>
              </a:spcBef>
            </a:pPr>
            <a:r>
              <a:rPr lang="en-US" sz="3200" b="1" dirty="0">
                <a:solidFill>
                  <a:srgbClr val="C5AD7C"/>
                </a:solidFill>
                <a:latin typeface="Montserrat Bold"/>
                <a:ea typeface="Montserrat Bold"/>
                <a:cs typeface="Montserrat Bold"/>
                <a:sym typeface="Montserrat Bold"/>
              </a:rPr>
              <a:t>WM24-02</a:t>
            </a:r>
            <a:endParaRPr lang="en-US" sz="3200" b="1" dirty="0">
              <a:solidFill>
                <a:srgbClr val="DBC088"/>
              </a:solidFill>
              <a:latin typeface="Montserrat Bold"/>
              <a:ea typeface="Montserrat Bold"/>
              <a:cs typeface="Montserrat Bold"/>
              <a:sym typeface="Montserrat Bold"/>
            </a:endParaRPr>
          </a:p>
          <a:p>
            <a:pPr marL="549910" lvl="1" indent="-274955">
              <a:lnSpc>
                <a:spcPts val="3059"/>
              </a:lnSpc>
              <a:buFont typeface="Arial"/>
              <a:buChar char="•"/>
            </a:pPr>
            <a:r>
              <a:rPr lang="en-US" sz="2400" b="1" dirty="0">
                <a:solidFill>
                  <a:srgbClr val="003153"/>
                </a:solidFill>
                <a:latin typeface="Montserrat" pitchFamily="2" charset="77"/>
                <a:ea typeface="Montserrat Bold"/>
                <a:cs typeface="Montserrat Bold"/>
                <a:sym typeface="Montserrat Bold"/>
              </a:rPr>
              <a:t>1.33 g/t Au over 28.24 m</a:t>
            </a:r>
            <a:endParaRPr lang="en-US" sz="2400" b="1" dirty="0">
              <a:solidFill>
                <a:srgbClr val="003153"/>
              </a:solidFill>
              <a:latin typeface="Montserrat" pitchFamily="2" charset="77"/>
              <a:ea typeface="Montserrat Bold"/>
              <a:cs typeface="Montserrat Bold"/>
            </a:endParaRPr>
          </a:p>
          <a:p>
            <a:pPr marL="549910" lvl="1" indent="-274955">
              <a:lnSpc>
                <a:spcPts val="3059"/>
              </a:lnSpc>
              <a:buFont typeface="Arial"/>
              <a:buChar char="•"/>
            </a:pPr>
            <a:r>
              <a:rPr lang="en-US" sz="2400" b="1" dirty="0">
                <a:solidFill>
                  <a:srgbClr val="003153"/>
                </a:solidFill>
                <a:latin typeface="Montserrat" pitchFamily="2" charset="77"/>
                <a:ea typeface="Montserrat"/>
                <a:cs typeface="Montserrat"/>
              </a:rPr>
              <a:t>1.09 g/t Au over 57.98 m</a:t>
            </a:r>
          </a:p>
          <a:p>
            <a:pPr>
              <a:lnSpc>
                <a:spcPts val="3059"/>
              </a:lnSpc>
            </a:pPr>
            <a:endParaRPr lang="en-US" sz="2400" dirty="0">
              <a:solidFill>
                <a:srgbClr val="FFFFFF"/>
              </a:solidFill>
              <a:latin typeface="Montserrat"/>
              <a:ea typeface="Montserrat Bold"/>
              <a:cs typeface="Montserrat Bold"/>
            </a:endParaRPr>
          </a:p>
          <a:p>
            <a:pPr>
              <a:lnSpc>
                <a:spcPts val="3059"/>
              </a:lnSpc>
              <a:spcBef>
                <a:spcPct val="0"/>
              </a:spcBef>
            </a:pPr>
            <a:r>
              <a:rPr lang="en-US" sz="3200" b="1" dirty="0">
                <a:solidFill>
                  <a:srgbClr val="C5AD7C"/>
                </a:solidFill>
                <a:latin typeface="Montserrat Bold"/>
                <a:ea typeface="Montserrat Bold"/>
                <a:cs typeface="Montserrat Bold"/>
                <a:sym typeface="Montserrat Bold"/>
              </a:rPr>
              <a:t>WM22-02 (ext.)</a:t>
            </a:r>
            <a:endParaRPr lang="en-US" sz="3200" b="1" dirty="0">
              <a:solidFill>
                <a:srgbClr val="283B5B"/>
              </a:solidFill>
              <a:latin typeface="Montserrat Bold"/>
              <a:ea typeface="Montserrat Bold"/>
              <a:cs typeface="Montserrat Bold"/>
              <a:sym typeface="Montserrat Bold"/>
            </a:endParaRPr>
          </a:p>
          <a:p>
            <a:pPr marL="549910" lvl="1" indent="-274955" algn="l">
              <a:lnSpc>
                <a:spcPts val="3059"/>
              </a:lnSpc>
              <a:buFont typeface="Arial"/>
              <a:buChar char="•"/>
            </a:pPr>
            <a:r>
              <a:rPr lang="en-US" sz="2400" b="1" dirty="0">
                <a:solidFill>
                  <a:srgbClr val="003153"/>
                </a:solidFill>
                <a:latin typeface="Montserrat Bold"/>
                <a:ea typeface="Montserrat Bold"/>
                <a:cs typeface="Montserrat Bold"/>
                <a:sym typeface="Montserrat Bold"/>
              </a:rPr>
              <a:t>2.16 g/t Au over 96.92m</a:t>
            </a:r>
            <a:endParaRPr lang="en-US" sz="2400" b="1" dirty="0">
              <a:solidFill>
                <a:srgbClr val="003153"/>
              </a:solidFill>
              <a:latin typeface="Montserrat Bold"/>
              <a:ea typeface="Montserrat Bold"/>
              <a:cs typeface="Montserrat Bold"/>
            </a:endParaRPr>
          </a:p>
          <a:p>
            <a:pPr algn="l">
              <a:lnSpc>
                <a:spcPts val="3059"/>
              </a:lnSpc>
            </a:pPr>
            <a:endParaRPr lang="en-US" sz="2400" dirty="0">
              <a:solidFill>
                <a:srgbClr val="FFFFFF"/>
              </a:solidFill>
              <a:latin typeface="Montserrat"/>
              <a:ea typeface="Montserrat"/>
              <a:cs typeface="Montserrat"/>
            </a:endParaRPr>
          </a:p>
          <a:p>
            <a:pPr>
              <a:lnSpc>
                <a:spcPts val="3059"/>
              </a:lnSpc>
              <a:spcBef>
                <a:spcPct val="0"/>
              </a:spcBef>
            </a:pPr>
            <a:r>
              <a:rPr lang="en-US" sz="3200" b="1" dirty="0">
                <a:solidFill>
                  <a:srgbClr val="C5AD7C"/>
                </a:solidFill>
                <a:latin typeface="Montserrat Bold"/>
                <a:ea typeface="Montserrat Bold"/>
                <a:cs typeface="Montserrat Bold"/>
                <a:sym typeface="Montserrat Bold"/>
              </a:rPr>
              <a:t>WM24-03</a:t>
            </a:r>
            <a:endParaRPr lang="en-US" sz="3200" b="1" dirty="0">
              <a:solidFill>
                <a:srgbClr val="DBC088"/>
              </a:solidFill>
              <a:latin typeface="Montserrat Bold"/>
              <a:ea typeface="Montserrat Bold"/>
              <a:cs typeface="Montserrat Bold"/>
              <a:sym typeface="Montserrat Bold"/>
            </a:endParaRPr>
          </a:p>
          <a:p>
            <a:pPr marL="549910" lvl="1" indent="-274955">
              <a:lnSpc>
                <a:spcPts val="3059"/>
              </a:lnSpc>
              <a:buFont typeface="Arial"/>
              <a:buChar char="•"/>
            </a:pPr>
            <a:r>
              <a:rPr lang="en-US" sz="2400" b="1" dirty="0">
                <a:solidFill>
                  <a:srgbClr val="003153"/>
                </a:solidFill>
                <a:latin typeface="Montserrat"/>
                <a:ea typeface="Montserrat Bold"/>
                <a:cs typeface="Montserrat Bold"/>
                <a:sym typeface="Montserrat Bold"/>
              </a:rPr>
              <a:t>1.48 g/t Au over 37 m </a:t>
            </a:r>
          </a:p>
          <a:p>
            <a:pPr marL="549910" lvl="1" indent="-274955">
              <a:lnSpc>
                <a:spcPts val="3059"/>
              </a:lnSpc>
              <a:buFont typeface="Arial"/>
              <a:buChar char="•"/>
            </a:pPr>
            <a:r>
              <a:rPr lang="en-US" sz="2400" b="1" dirty="0">
                <a:solidFill>
                  <a:srgbClr val="003153"/>
                </a:solidFill>
                <a:latin typeface="Montserrat"/>
                <a:ea typeface="Montserrat Bold"/>
                <a:cs typeface="Montserrat Bold"/>
                <a:sym typeface="Montserrat Bold"/>
              </a:rPr>
              <a:t>incl. 2.99 g/t Au over 11.25 m</a:t>
            </a:r>
            <a:endParaRPr lang="en-US" sz="2400" dirty="0">
              <a:solidFill>
                <a:srgbClr val="003153"/>
              </a:solidFill>
              <a:latin typeface="Montserrat"/>
              <a:ea typeface="Montserrat"/>
              <a:cs typeface="Montserrat"/>
            </a:endParaRPr>
          </a:p>
        </p:txBody>
      </p:sp>
      <p:sp>
        <p:nvSpPr>
          <p:cNvPr id="8" name="TextBox 7">
            <a:extLst>
              <a:ext uri="{FF2B5EF4-FFF2-40B4-BE49-F238E27FC236}">
                <a16:creationId xmlns:a16="http://schemas.microsoft.com/office/drawing/2014/main" id="{2E7D8F23-895A-9DE6-5DC5-16EFBF459073}"/>
              </a:ext>
            </a:extLst>
          </p:cNvPr>
          <p:cNvSpPr txBox="1"/>
          <p:nvPr/>
        </p:nvSpPr>
        <p:spPr>
          <a:xfrm>
            <a:off x="12213424" y="7832415"/>
            <a:ext cx="5757869" cy="1659172"/>
          </a:xfrm>
          <a:prstGeom prst="rect">
            <a:avLst/>
          </a:prstGeom>
          <a:noFill/>
        </p:spPr>
        <p:txBody>
          <a:bodyPr wrap="square" rtlCol="0">
            <a:spAutoFit/>
          </a:bodyPr>
          <a:lstStyle/>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Bulk-tonnage mineralization</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Localized high grade</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Three distinct zones</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Open in all directions</a:t>
            </a:r>
          </a:p>
        </p:txBody>
      </p:sp>
      <p:pic>
        <p:nvPicPr>
          <p:cNvPr id="3" name="Picture 4" descr="Map North Arrow Transparent Clipart - North Arrow No Background -  (1695x1719) Png Clipart Download">
            <a:extLst>
              <a:ext uri="{FF2B5EF4-FFF2-40B4-BE49-F238E27FC236}">
                <a16:creationId xmlns:a16="http://schemas.microsoft.com/office/drawing/2014/main" id="{F77302E1-90A4-B5D3-631C-10D1E0F9E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7991" y="2933824"/>
            <a:ext cx="608648" cy="61722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90E9A868-B5D5-C9B4-F92F-2BFDADF83A4D}"/>
              </a:ext>
            </a:extLst>
          </p:cNvPr>
          <p:cNvCxnSpPr>
            <a:cxnSpLocks/>
            <a:stCxn id="13" idx="3"/>
          </p:cNvCxnSpPr>
          <p:nvPr/>
        </p:nvCxnSpPr>
        <p:spPr>
          <a:xfrm>
            <a:off x="3797860" y="3513747"/>
            <a:ext cx="636141" cy="37297"/>
          </a:xfrm>
          <a:prstGeom prst="straightConnector1">
            <a:avLst/>
          </a:prstGeom>
          <a:ln w="25400">
            <a:solidFill>
              <a:srgbClr val="C5AD7C"/>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4961641-F95E-3181-0B67-D741EF4DD497}"/>
              </a:ext>
            </a:extLst>
          </p:cNvPr>
          <p:cNvSpPr txBox="1"/>
          <p:nvPr/>
        </p:nvSpPr>
        <p:spPr>
          <a:xfrm>
            <a:off x="1480651" y="3005915"/>
            <a:ext cx="2317209" cy="1015663"/>
          </a:xfrm>
          <a:prstGeom prst="rect">
            <a:avLst/>
          </a:prstGeom>
          <a:solidFill>
            <a:schemeClr val="bg1">
              <a:alpha val="75360"/>
            </a:schemeClr>
          </a:solidFill>
          <a:ln w="12700">
            <a:solidFill>
              <a:srgbClr val="C5AD7C"/>
            </a:solidFill>
          </a:ln>
        </p:spPr>
        <p:txBody>
          <a:bodyPr wrap="square" rtlCol="0">
            <a:spAutoFit/>
          </a:bodyPr>
          <a:lstStyle/>
          <a:p>
            <a:pPr defTabSz="1371600">
              <a:defRPr/>
            </a:pPr>
            <a:r>
              <a:rPr lang="en-US" sz="2000" dirty="0">
                <a:solidFill>
                  <a:srgbClr val="283B5B"/>
                </a:solidFill>
                <a:latin typeface="Montserrat" pitchFamily="2" charset="77"/>
              </a:rPr>
              <a:t>Rock Sample D703623</a:t>
            </a:r>
          </a:p>
          <a:p>
            <a:pPr defTabSz="1371600">
              <a:defRPr/>
            </a:pPr>
            <a:r>
              <a:rPr lang="en-US" sz="2000" dirty="0">
                <a:solidFill>
                  <a:srgbClr val="283B5B"/>
                </a:solidFill>
                <a:latin typeface="Montserrat" pitchFamily="2" charset="77"/>
              </a:rPr>
              <a:t>3.21 wt. % Cu</a:t>
            </a:r>
          </a:p>
        </p:txBody>
      </p:sp>
      <p:sp>
        <p:nvSpPr>
          <p:cNvPr id="17" name="TextBox 16">
            <a:extLst>
              <a:ext uri="{FF2B5EF4-FFF2-40B4-BE49-F238E27FC236}">
                <a16:creationId xmlns:a16="http://schemas.microsoft.com/office/drawing/2014/main" id="{3CA55049-DDBA-783C-3959-CBE9E0C9C969}"/>
              </a:ext>
            </a:extLst>
          </p:cNvPr>
          <p:cNvSpPr txBox="1"/>
          <p:nvPr/>
        </p:nvSpPr>
        <p:spPr>
          <a:xfrm>
            <a:off x="3906532" y="7204553"/>
            <a:ext cx="3815532" cy="323165"/>
          </a:xfrm>
          <a:prstGeom prst="rect">
            <a:avLst/>
          </a:prstGeom>
          <a:noFill/>
        </p:spPr>
        <p:txBody>
          <a:bodyPr wrap="none" rtlCol="0">
            <a:spAutoFit/>
          </a:bodyPr>
          <a:lstStyle/>
          <a:p>
            <a:pPr defTabSz="1371600">
              <a:defRPr/>
            </a:pPr>
            <a:r>
              <a:rPr lang="en-US" sz="1500" b="1" dirty="0">
                <a:solidFill>
                  <a:prstClr val="white"/>
                </a:solidFill>
                <a:latin typeface="Calibri" panose="020F0502020204030204"/>
              </a:rPr>
              <a:t>1995 Soil Geochemistry Heat Map (Au – ppm)</a:t>
            </a:r>
          </a:p>
        </p:txBody>
      </p:sp>
      <p:cxnSp>
        <p:nvCxnSpPr>
          <p:cNvPr id="23" name="Straight Arrow Connector 22">
            <a:extLst>
              <a:ext uri="{FF2B5EF4-FFF2-40B4-BE49-F238E27FC236}">
                <a16:creationId xmlns:a16="http://schemas.microsoft.com/office/drawing/2014/main" id="{47CE4713-AA7A-F7DC-FE3F-673C37871096}"/>
              </a:ext>
            </a:extLst>
          </p:cNvPr>
          <p:cNvCxnSpPr>
            <a:cxnSpLocks/>
          </p:cNvCxnSpPr>
          <p:nvPr/>
        </p:nvCxnSpPr>
        <p:spPr>
          <a:xfrm>
            <a:off x="3230107" y="4934377"/>
            <a:ext cx="1752208" cy="370749"/>
          </a:xfrm>
          <a:prstGeom prst="straightConnector1">
            <a:avLst/>
          </a:prstGeom>
          <a:ln w="25400">
            <a:solidFill>
              <a:srgbClr val="C5AD7C"/>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133102-5066-5C4F-5E19-664D2A6DE064}"/>
              </a:ext>
            </a:extLst>
          </p:cNvPr>
          <p:cNvSpPr txBox="1"/>
          <p:nvPr/>
        </p:nvSpPr>
        <p:spPr>
          <a:xfrm>
            <a:off x="1468997" y="4348046"/>
            <a:ext cx="1741932" cy="1015663"/>
          </a:xfrm>
          <a:prstGeom prst="rect">
            <a:avLst/>
          </a:prstGeom>
          <a:solidFill>
            <a:schemeClr val="bg1">
              <a:alpha val="75000"/>
            </a:schemeClr>
          </a:solidFill>
          <a:ln w="12700">
            <a:solidFill>
              <a:srgbClr val="C5AD7C"/>
            </a:solidFill>
          </a:ln>
        </p:spPr>
        <p:txBody>
          <a:bodyPr wrap="square" rtlCol="0">
            <a:spAutoFit/>
          </a:bodyPr>
          <a:lstStyle/>
          <a:p>
            <a:pPr defTabSz="1371600">
              <a:defRPr/>
            </a:pPr>
            <a:r>
              <a:rPr lang="en-US" sz="2000" dirty="0">
                <a:solidFill>
                  <a:srgbClr val="283B5B"/>
                </a:solidFill>
                <a:latin typeface="Montserrat" pitchFamily="2" charset="77"/>
              </a:rPr>
              <a:t>Soil Sample ARC L7</a:t>
            </a:r>
          </a:p>
          <a:p>
            <a:pPr defTabSz="1371600">
              <a:defRPr/>
            </a:pPr>
            <a:r>
              <a:rPr lang="en-US" sz="2000" dirty="0">
                <a:solidFill>
                  <a:srgbClr val="283B5B"/>
                </a:solidFill>
                <a:latin typeface="Montserrat" pitchFamily="2" charset="77"/>
              </a:rPr>
              <a:t>1 g/t Au</a:t>
            </a:r>
          </a:p>
        </p:txBody>
      </p:sp>
      <p:cxnSp>
        <p:nvCxnSpPr>
          <p:cNvPr id="26" name="Straight Arrow Connector 25">
            <a:extLst>
              <a:ext uri="{FF2B5EF4-FFF2-40B4-BE49-F238E27FC236}">
                <a16:creationId xmlns:a16="http://schemas.microsoft.com/office/drawing/2014/main" id="{395D939A-77DA-CFC2-3519-ECF8703A47AE}"/>
              </a:ext>
            </a:extLst>
          </p:cNvPr>
          <p:cNvCxnSpPr>
            <a:cxnSpLocks/>
          </p:cNvCxnSpPr>
          <p:nvPr/>
        </p:nvCxnSpPr>
        <p:spPr>
          <a:xfrm>
            <a:off x="4752528" y="4729207"/>
            <a:ext cx="2469328" cy="100798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3A33FB6-31FB-C071-F062-B0C0DAFEAFC4}"/>
              </a:ext>
            </a:extLst>
          </p:cNvPr>
          <p:cNvSpPr txBox="1"/>
          <p:nvPr/>
        </p:nvSpPr>
        <p:spPr>
          <a:xfrm rot="1319618">
            <a:off x="4356903" y="4569682"/>
            <a:ext cx="3517756" cy="707886"/>
          </a:xfrm>
          <a:prstGeom prst="rect">
            <a:avLst/>
          </a:prstGeom>
          <a:noFill/>
        </p:spPr>
        <p:txBody>
          <a:bodyPr wrap="square" rtlCol="0">
            <a:spAutoFit/>
          </a:bodyPr>
          <a:lstStyle/>
          <a:p>
            <a:pPr algn="ctr"/>
            <a:r>
              <a:rPr lang="en-US" sz="2000" dirty="0">
                <a:solidFill>
                  <a:schemeClr val="bg1"/>
                </a:solidFill>
                <a:latin typeface="Montserrat" pitchFamily="2" charset="77"/>
                <a:ea typeface="Roboto" panose="02000000000000000000" pitchFamily="2" charset="0"/>
                <a:cs typeface="Roboto" panose="02000000000000000000" pitchFamily="2" charset="0"/>
              </a:rPr>
              <a:t>750 m strike drill confirmed strike</a:t>
            </a:r>
          </a:p>
        </p:txBody>
      </p:sp>
      <p:grpSp>
        <p:nvGrpSpPr>
          <p:cNvPr id="40" name="Group 39">
            <a:extLst>
              <a:ext uri="{FF2B5EF4-FFF2-40B4-BE49-F238E27FC236}">
                <a16:creationId xmlns:a16="http://schemas.microsoft.com/office/drawing/2014/main" id="{4A3F9D16-7F8E-4BEA-809B-CB562EB4A729}"/>
              </a:ext>
            </a:extLst>
          </p:cNvPr>
          <p:cNvGrpSpPr/>
          <p:nvPr/>
        </p:nvGrpSpPr>
        <p:grpSpPr>
          <a:xfrm>
            <a:off x="2061255" y="6499502"/>
            <a:ext cx="1617949" cy="1739121"/>
            <a:chOff x="1342412" y="5767478"/>
            <a:chExt cx="1617949" cy="1739121"/>
          </a:xfrm>
        </p:grpSpPr>
        <p:grpSp>
          <p:nvGrpSpPr>
            <p:cNvPr id="41" name="Group 40">
              <a:extLst>
                <a:ext uri="{FF2B5EF4-FFF2-40B4-BE49-F238E27FC236}">
                  <a16:creationId xmlns:a16="http://schemas.microsoft.com/office/drawing/2014/main" id="{9B509B68-07B3-A2C2-5D7C-DD4D9E92E25A}"/>
                </a:ext>
              </a:extLst>
            </p:cNvPr>
            <p:cNvGrpSpPr/>
            <p:nvPr/>
          </p:nvGrpSpPr>
          <p:grpSpPr>
            <a:xfrm>
              <a:off x="1342412" y="5767478"/>
              <a:ext cx="1526589" cy="1739121"/>
              <a:chOff x="-1329320" y="4497906"/>
              <a:chExt cx="1599577" cy="1739121"/>
            </a:xfrm>
          </p:grpSpPr>
          <p:sp>
            <p:nvSpPr>
              <p:cNvPr id="43" name="Rectangle 42">
                <a:extLst>
                  <a:ext uri="{FF2B5EF4-FFF2-40B4-BE49-F238E27FC236}">
                    <a16:creationId xmlns:a16="http://schemas.microsoft.com/office/drawing/2014/main" id="{30FE9D9F-6CDC-CCF5-47BF-001EF23D20C5}"/>
                  </a:ext>
                </a:extLst>
              </p:cNvPr>
              <p:cNvSpPr/>
              <p:nvPr/>
            </p:nvSpPr>
            <p:spPr>
              <a:xfrm>
                <a:off x="-1329320" y="4497906"/>
                <a:ext cx="1599576" cy="1739121"/>
              </a:xfrm>
              <a:prstGeom prst="rect">
                <a:avLst/>
              </a:prstGeom>
              <a:solidFill>
                <a:schemeClr val="bg1"/>
              </a:solidFill>
              <a:ln w="19050">
                <a:solidFill>
                  <a:srgbClr val="C5A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itchFamily="2" charset="77"/>
                </a:endParaRPr>
              </a:p>
            </p:txBody>
          </p:sp>
          <p:sp>
            <p:nvSpPr>
              <p:cNvPr id="44" name="TextBox 43">
                <a:extLst>
                  <a:ext uri="{FF2B5EF4-FFF2-40B4-BE49-F238E27FC236}">
                    <a16:creationId xmlns:a16="http://schemas.microsoft.com/office/drawing/2014/main" id="{26D043A8-5B2E-18ED-7675-503641C2BA50}"/>
                  </a:ext>
                </a:extLst>
              </p:cNvPr>
              <p:cNvSpPr txBox="1"/>
              <p:nvPr/>
            </p:nvSpPr>
            <p:spPr>
              <a:xfrm>
                <a:off x="-1329319" y="4535963"/>
                <a:ext cx="1599576" cy="461665"/>
              </a:xfrm>
              <a:prstGeom prst="rect">
                <a:avLst/>
              </a:prstGeom>
              <a:noFill/>
            </p:spPr>
            <p:txBody>
              <a:bodyPr wrap="square" rtlCol="0">
                <a:spAutoFit/>
              </a:bodyPr>
              <a:lstStyle/>
              <a:p>
                <a:pPr algn="ctr"/>
                <a:r>
                  <a:rPr lang="en-US" sz="1200" dirty="0">
                    <a:solidFill>
                      <a:srgbClr val="283B5B"/>
                    </a:solidFill>
                    <a:latin typeface="Montserrat" pitchFamily="2" charset="77"/>
                  </a:rPr>
                  <a:t>Cu Rock Grab Samples (wt %)</a:t>
                </a:r>
              </a:p>
            </p:txBody>
          </p:sp>
          <p:sp>
            <p:nvSpPr>
              <p:cNvPr id="45" name="Triangle 44">
                <a:extLst>
                  <a:ext uri="{FF2B5EF4-FFF2-40B4-BE49-F238E27FC236}">
                    <a16:creationId xmlns:a16="http://schemas.microsoft.com/office/drawing/2014/main" id="{B4362964-756E-1257-9D9A-B651D748A08D}"/>
                  </a:ext>
                </a:extLst>
              </p:cNvPr>
              <p:cNvSpPr/>
              <p:nvPr/>
            </p:nvSpPr>
            <p:spPr>
              <a:xfrm>
                <a:off x="-1127638" y="5244832"/>
                <a:ext cx="118613" cy="133543"/>
              </a:xfrm>
              <a:prstGeom prst="triangle">
                <a:avLst>
                  <a:gd name="adj" fmla="val 46240"/>
                </a:avLst>
              </a:prstGeom>
              <a:solidFill>
                <a:srgbClr val="017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76282CEC-BA9D-37D2-E690-9FFB46923B8B}"/>
                  </a:ext>
                </a:extLst>
              </p:cNvPr>
              <p:cNvSpPr/>
              <p:nvPr/>
            </p:nvSpPr>
            <p:spPr>
              <a:xfrm>
                <a:off x="-1127638" y="5402690"/>
                <a:ext cx="118613" cy="133543"/>
              </a:xfrm>
              <a:prstGeom prst="triangle">
                <a:avLst>
                  <a:gd name="adj" fmla="val 46240"/>
                </a:avLst>
              </a:prstGeom>
              <a:solidFill>
                <a:srgbClr val="FFF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a:extLst>
                  <a:ext uri="{FF2B5EF4-FFF2-40B4-BE49-F238E27FC236}">
                    <a16:creationId xmlns:a16="http://schemas.microsoft.com/office/drawing/2014/main" id="{665F97FF-2138-D988-7B40-9832CF09ACD5}"/>
                  </a:ext>
                </a:extLst>
              </p:cNvPr>
              <p:cNvSpPr/>
              <p:nvPr/>
            </p:nvSpPr>
            <p:spPr>
              <a:xfrm>
                <a:off x="-1148315" y="5573586"/>
                <a:ext cx="158063" cy="167044"/>
              </a:xfrm>
              <a:prstGeom prst="triangle">
                <a:avLst>
                  <a:gd name="adj" fmla="val 46240"/>
                </a:avLst>
              </a:prstGeom>
              <a:solidFill>
                <a:srgbClr val="F576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a:extLst>
                  <a:ext uri="{FF2B5EF4-FFF2-40B4-BE49-F238E27FC236}">
                    <a16:creationId xmlns:a16="http://schemas.microsoft.com/office/drawing/2014/main" id="{D6534EF5-86E5-6320-33A9-B5AE898AB4BD}"/>
                  </a:ext>
                </a:extLst>
              </p:cNvPr>
              <p:cNvSpPr/>
              <p:nvPr/>
            </p:nvSpPr>
            <p:spPr>
              <a:xfrm>
                <a:off x="-1164648" y="5761936"/>
                <a:ext cx="187341" cy="152635"/>
              </a:xfrm>
              <a:prstGeom prst="triangle">
                <a:avLst>
                  <a:gd name="adj" fmla="val 46240"/>
                </a:avLst>
              </a:prstGeom>
              <a:solidFill>
                <a:srgbClr val="FF9D9D"/>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a:extLst>
                  <a:ext uri="{FF2B5EF4-FFF2-40B4-BE49-F238E27FC236}">
                    <a16:creationId xmlns:a16="http://schemas.microsoft.com/office/drawing/2014/main" id="{DA9D0A97-B1E6-F3EE-A3F7-04EDBC9749F6}"/>
                  </a:ext>
                </a:extLst>
              </p:cNvPr>
              <p:cNvSpPr/>
              <p:nvPr/>
            </p:nvSpPr>
            <p:spPr>
              <a:xfrm>
                <a:off x="-1162001" y="5941295"/>
                <a:ext cx="187341" cy="169077"/>
              </a:xfrm>
              <a:prstGeom prst="triangle">
                <a:avLst>
                  <a:gd name="adj" fmla="val 46240"/>
                </a:avLst>
              </a:prstGeom>
              <a:solidFill>
                <a:srgbClr val="FF00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70F77C4A-CBEF-8C6B-724B-D2B1A54EC8CC}"/>
                </a:ext>
              </a:extLst>
            </p:cNvPr>
            <p:cNvSpPr txBox="1"/>
            <p:nvPr/>
          </p:nvSpPr>
          <p:spPr>
            <a:xfrm>
              <a:off x="1675021" y="6268114"/>
              <a:ext cx="1285340" cy="1200329"/>
            </a:xfrm>
            <a:prstGeom prst="rect">
              <a:avLst/>
            </a:prstGeom>
            <a:noFill/>
          </p:spPr>
          <p:txBody>
            <a:bodyPr wrap="square" rtlCol="0">
              <a:spAutoFit/>
            </a:bodyPr>
            <a:lstStyle/>
            <a:p>
              <a:r>
                <a:rPr lang="en-US" sz="1200" dirty="0">
                  <a:solidFill>
                    <a:srgbClr val="283B5B"/>
                  </a:solidFill>
                  <a:latin typeface="Montserrat" pitchFamily="2" charset="77"/>
                </a:rPr>
                <a:t>&lt; 0.01 </a:t>
              </a:r>
              <a:r>
                <a:rPr lang="en-US" sz="800" dirty="0">
                  <a:solidFill>
                    <a:srgbClr val="283B5B"/>
                  </a:solidFill>
                  <a:latin typeface="Montserrat" pitchFamily="2" charset="77"/>
                </a:rPr>
                <a:t>(not shown)</a:t>
              </a:r>
            </a:p>
            <a:p>
              <a:r>
                <a:rPr lang="en-US" sz="1200" dirty="0">
                  <a:solidFill>
                    <a:srgbClr val="283B5B"/>
                  </a:solidFill>
                  <a:latin typeface="Montserrat" pitchFamily="2" charset="77"/>
                </a:rPr>
                <a:t>0.01-0.05</a:t>
              </a:r>
            </a:p>
            <a:p>
              <a:r>
                <a:rPr lang="en-US" sz="1200" dirty="0">
                  <a:solidFill>
                    <a:srgbClr val="283B5B"/>
                  </a:solidFill>
                  <a:latin typeface="Montserrat" pitchFamily="2" charset="77"/>
                </a:rPr>
                <a:t>0.05-0.10</a:t>
              </a:r>
            </a:p>
            <a:p>
              <a:r>
                <a:rPr lang="en-US" sz="1200" dirty="0">
                  <a:solidFill>
                    <a:srgbClr val="283B5B"/>
                  </a:solidFill>
                  <a:latin typeface="Montserrat" pitchFamily="2" charset="77"/>
                </a:rPr>
                <a:t>0.10-0.50</a:t>
              </a:r>
            </a:p>
            <a:p>
              <a:r>
                <a:rPr lang="en-US" sz="1200" dirty="0">
                  <a:solidFill>
                    <a:srgbClr val="283B5B"/>
                  </a:solidFill>
                  <a:latin typeface="Montserrat" pitchFamily="2" charset="77"/>
                </a:rPr>
                <a:t>0.50-1.00</a:t>
              </a:r>
            </a:p>
            <a:p>
              <a:r>
                <a:rPr lang="en-US" sz="1200" dirty="0">
                  <a:solidFill>
                    <a:srgbClr val="283B5B"/>
                  </a:solidFill>
                  <a:latin typeface="Montserrat" pitchFamily="2" charset="77"/>
                </a:rPr>
                <a:t>&gt; 1.00</a:t>
              </a:r>
            </a:p>
          </p:txBody>
        </p:sp>
      </p:grpSp>
      <p:grpSp>
        <p:nvGrpSpPr>
          <p:cNvPr id="51" name="Group 50">
            <a:extLst>
              <a:ext uri="{FF2B5EF4-FFF2-40B4-BE49-F238E27FC236}">
                <a16:creationId xmlns:a16="http://schemas.microsoft.com/office/drawing/2014/main" id="{E95951E5-0A1D-653D-B8EF-6BFB2D711A84}"/>
              </a:ext>
            </a:extLst>
          </p:cNvPr>
          <p:cNvGrpSpPr/>
          <p:nvPr/>
        </p:nvGrpSpPr>
        <p:grpSpPr>
          <a:xfrm>
            <a:off x="4108340" y="7612147"/>
            <a:ext cx="2106954" cy="661487"/>
            <a:chOff x="2879530" y="6761391"/>
            <a:chExt cx="2106954" cy="661487"/>
          </a:xfrm>
        </p:grpSpPr>
        <p:grpSp>
          <p:nvGrpSpPr>
            <p:cNvPr id="52" name="Group 51">
              <a:extLst>
                <a:ext uri="{FF2B5EF4-FFF2-40B4-BE49-F238E27FC236}">
                  <a16:creationId xmlns:a16="http://schemas.microsoft.com/office/drawing/2014/main" id="{B1E88B87-1903-C864-202A-D0B1CF74B9E5}"/>
                </a:ext>
              </a:extLst>
            </p:cNvPr>
            <p:cNvGrpSpPr/>
            <p:nvPr/>
          </p:nvGrpSpPr>
          <p:grpSpPr>
            <a:xfrm>
              <a:off x="2879530" y="6761391"/>
              <a:ext cx="2106954" cy="661487"/>
              <a:chOff x="8097179" y="9114593"/>
              <a:chExt cx="2106954" cy="665996"/>
            </a:xfrm>
          </p:grpSpPr>
          <p:sp>
            <p:nvSpPr>
              <p:cNvPr id="55" name="Rectangle 54">
                <a:extLst>
                  <a:ext uri="{FF2B5EF4-FFF2-40B4-BE49-F238E27FC236}">
                    <a16:creationId xmlns:a16="http://schemas.microsoft.com/office/drawing/2014/main" id="{B0F6426C-F1BA-A034-9CFC-5065735B391D}"/>
                  </a:ext>
                </a:extLst>
              </p:cNvPr>
              <p:cNvSpPr/>
              <p:nvPr/>
            </p:nvSpPr>
            <p:spPr>
              <a:xfrm>
                <a:off x="8127858" y="9114593"/>
                <a:ext cx="2076275" cy="661487"/>
              </a:xfrm>
              <a:prstGeom prst="rect">
                <a:avLst/>
              </a:prstGeom>
              <a:solidFill>
                <a:schemeClr val="bg1"/>
              </a:solidFill>
              <a:ln>
                <a:solidFill>
                  <a:srgbClr val="C5A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BDBA5780-9F1A-F760-12C1-0DC6E1A71C4A}"/>
                  </a:ext>
                </a:extLst>
              </p:cNvPr>
              <p:cNvSpPr txBox="1"/>
              <p:nvPr/>
            </p:nvSpPr>
            <p:spPr>
              <a:xfrm>
                <a:off x="8097179" y="9134258"/>
                <a:ext cx="2076275" cy="646331"/>
              </a:xfrm>
              <a:prstGeom prst="rect">
                <a:avLst/>
              </a:prstGeom>
              <a:noFill/>
            </p:spPr>
            <p:txBody>
              <a:bodyPr wrap="square" rtlCol="0">
                <a:spAutoFit/>
              </a:bodyPr>
              <a:lstStyle/>
              <a:p>
                <a:r>
                  <a:rPr lang="en-US" sz="1200" dirty="0">
                    <a:solidFill>
                      <a:srgbClr val="283B5B"/>
                    </a:solidFill>
                    <a:latin typeface="Montserrat" pitchFamily="2" charset="77"/>
                  </a:rPr>
                  <a:t>Diamond Drill Collars</a:t>
                </a:r>
              </a:p>
              <a:p>
                <a:pPr lvl="1"/>
                <a:r>
                  <a:rPr lang="en-US" sz="1200" dirty="0">
                    <a:solidFill>
                      <a:srgbClr val="283B5B"/>
                    </a:solidFill>
                    <a:latin typeface="Montserrat" pitchFamily="2" charset="77"/>
                  </a:rPr>
                  <a:t>2022, 2024 drilling</a:t>
                </a:r>
              </a:p>
              <a:p>
                <a:pPr lvl="1"/>
                <a:r>
                  <a:rPr lang="en-US" sz="1200" dirty="0">
                    <a:solidFill>
                      <a:srgbClr val="283B5B"/>
                    </a:solidFill>
                    <a:latin typeface="Montserrat" pitchFamily="2" charset="77"/>
                  </a:rPr>
                  <a:t>2006 drilling</a:t>
                </a:r>
              </a:p>
            </p:txBody>
          </p:sp>
        </p:grpSp>
        <p:sp>
          <p:nvSpPr>
            <p:cNvPr id="53" name="Oval 52">
              <a:extLst>
                <a:ext uri="{FF2B5EF4-FFF2-40B4-BE49-F238E27FC236}">
                  <a16:creationId xmlns:a16="http://schemas.microsoft.com/office/drawing/2014/main" id="{CAB661CC-52FD-2A5F-A560-E9D0F3FCA28E}"/>
                </a:ext>
              </a:extLst>
            </p:cNvPr>
            <p:cNvSpPr>
              <a:spLocks noChangeAspect="1"/>
            </p:cNvSpPr>
            <p:nvPr/>
          </p:nvSpPr>
          <p:spPr>
            <a:xfrm>
              <a:off x="3230102" y="7023663"/>
              <a:ext cx="144000" cy="143293"/>
            </a:xfrm>
            <a:prstGeom prst="ellipse">
              <a:avLst/>
            </a:prstGeom>
            <a:solidFill>
              <a:srgbClr val="1EDD16"/>
            </a:solidFill>
            <a:ln w="952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3E9C5A9-DB6C-115B-7335-9F81E83CAE93}"/>
                </a:ext>
              </a:extLst>
            </p:cNvPr>
            <p:cNvSpPr>
              <a:spLocks noChangeAspect="1"/>
            </p:cNvSpPr>
            <p:nvPr/>
          </p:nvSpPr>
          <p:spPr>
            <a:xfrm>
              <a:off x="3228839" y="7219570"/>
              <a:ext cx="144000" cy="143293"/>
            </a:xfrm>
            <a:prstGeom prst="ellipse">
              <a:avLst/>
            </a:prstGeom>
            <a:solidFill>
              <a:srgbClr val="05FFFF"/>
            </a:solidFill>
            <a:ln w="952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2D40C2A3-4261-1235-8596-20CC6EBC784F}"/>
              </a:ext>
            </a:extLst>
          </p:cNvPr>
          <p:cNvSpPr txBox="1"/>
          <p:nvPr/>
        </p:nvSpPr>
        <p:spPr>
          <a:xfrm>
            <a:off x="7175203" y="2905681"/>
            <a:ext cx="2638555" cy="707887"/>
          </a:xfrm>
          <a:prstGeom prst="rect">
            <a:avLst/>
          </a:prstGeom>
          <a:solidFill>
            <a:schemeClr val="bg1">
              <a:alpha val="50000"/>
            </a:schemeClr>
          </a:solidFill>
          <a:ln w="19050">
            <a:solidFill>
              <a:srgbClr val="C5AD7C"/>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83B5B"/>
                </a:solidFill>
                <a:effectLst/>
                <a:uLnTx/>
                <a:uFillTx/>
                <a:latin typeface="Montserrat" pitchFamily="2" charset="77"/>
              </a:rPr>
              <a:t>Sample D703623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83B5B"/>
                </a:solidFill>
                <a:effectLst/>
                <a:uLnTx/>
                <a:uFillTx/>
                <a:latin typeface="Montserrat" pitchFamily="2" charset="77"/>
              </a:rPr>
              <a:t>1.25 wt. % Cu</a:t>
            </a:r>
          </a:p>
        </p:txBody>
      </p:sp>
      <p:cxnSp>
        <p:nvCxnSpPr>
          <p:cNvPr id="60" name="Straight Arrow Connector 59">
            <a:extLst>
              <a:ext uri="{FF2B5EF4-FFF2-40B4-BE49-F238E27FC236}">
                <a16:creationId xmlns:a16="http://schemas.microsoft.com/office/drawing/2014/main" id="{46857625-F0D5-0283-F39F-8F4051D13D35}"/>
              </a:ext>
            </a:extLst>
          </p:cNvPr>
          <p:cNvCxnSpPr>
            <a:cxnSpLocks/>
            <a:stCxn id="59" idx="1"/>
          </p:cNvCxnSpPr>
          <p:nvPr/>
        </p:nvCxnSpPr>
        <p:spPr>
          <a:xfrm flipH="1" flipV="1">
            <a:off x="4979964" y="3119799"/>
            <a:ext cx="2195239" cy="139826"/>
          </a:xfrm>
          <a:prstGeom prst="straightConnector1">
            <a:avLst/>
          </a:prstGeom>
          <a:ln w="25400">
            <a:solidFill>
              <a:srgbClr val="C5AD7C"/>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Shape 6">
            <a:extLst>
              <a:ext uri="{FF2B5EF4-FFF2-40B4-BE49-F238E27FC236}">
                <a16:creationId xmlns:a16="http://schemas.microsoft.com/office/drawing/2014/main" id="{7F69C008-A86D-FFDA-25F1-02FB2460F441}"/>
              </a:ext>
            </a:extLst>
          </p:cNvPr>
          <p:cNvSpPr/>
          <p:nvPr/>
        </p:nvSpPr>
        <p:spPr>
          <a:xfrm rot="195916">
            <a:off x="2136435" y="5022332"/>
            <a:ext cx="3778074" cy="1515657"/>
          </a:xfrm>
          <a:custGeom>
            <a:avLst/>
            <a:gdLst>
              <a:gd name="csX0" fmla="*/ 53960 w 2102409"/>
              <a:gd name="csY0" fmla="*/ 9615 h 860215"/>
              <a:gd name="csX1" fmla="*/ 401432 w 2102409"/>
              <a:gd name="csY1" fmla="*/ 55335 h 860215"/>
              <a:gd name="csX2" fmla="*/ 831200 w 2102409"/>
              <a:gd name="csY2" fmla="*/ 329655 h 860215"/>
              <a:gd name="csX3" fmla="*/ 1398128 w 2102409"/>
              <a:gd name="csY3" fmla="*/ 530823 h 860215"/>
              <a:gd name="csX4" fmla="*/ 1763888 w 2102409"/>
              <a:gd name="csY4" fmla="*/ 603975 h 860215"/>
              <a:gd name="csX5" fmla="*/ 2038208 w 2102409"/>
              <a:gd name="csY5" fmla="*/ 750279 h 860215"/>
              <a:gd name="csX6" fmla="*/ 2065640 w 2102409"/>
              <a:gd name="csY6" fmla="*/ 860007 h 860215"/>
              <a:gd name="csX7" fmla="*/ 1599296 w 2102409"/>
              <a:gd name="csY7" fmla="*/ 722847 h 860215"/>
              <a:gd name="csX8" fmla="*/ 831200 w 2102409"/>
              <a:gd name="csY8" fmla="*/ 494247 h 860215"/>
              <a:gd name="csX9" fmla="*/ 392288 w 2102409"/>
              <a:gd name="csY9" fmla="*/ 265647 h 860215"/>
              <a:gd name="csX10" fmla="*/ 35672 w 2102409"/>
              <a:gd name="csY10" fmla="*/ 183351 h 860215"/>
              <a:gd name="csX11" fmla="*/ 53960 w 2102409"/>
              <a:gd name="csY11" fmla="*/ 9615 h 860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02409" h="860215">
                <a:moveTo>
                  <a:pt x="53960" y="9615"/>
                </a:moveTo>
                <a:cubicBezTo>
                  <a:pt x="114920" y="-11721"/>
                  <a:pt x="271892" y="1995"/>
                  <a:pt x="401432" y="55335"/>
                </a:cubicBezTo>
                <a:cubicBezTo>
                  <a:pt x="530972" y="108675"/>
                  <a:pt x="665084" y="250407"/>
                  <a:pt x="831200" y="329655"/>
                </a:cubicBezTo>
                <a:cubicBezTo>
                  <a:pt x="997316" y="408903"/>
                  <a:pt x="1242680" y="485103"/>
                  <a:pt x="1398128" y="530823"/>
                </a:cubicBezTo>
                <a:cubicBezTo>
                  <a:pt x="1553576" y="576543"/>
                  <a:pt x="1657208" y="567399"/>
                  <a:pt x="1763888" y="603975"/>
                </a:cubicBezTo>
                <a:cubicBezTo>
                  <a:pt x="1870568" y="640551"/>
                  <a:pt x="1987916" y="707607"/>
                  <a:pt x="2038208" y="750279"/>
                </a:cubicBezTo>
                <a:cubicBezTo>
                  <a:pt x="2088500" y="792951"/>
                  <a:pt x="2138792" y="864579"/>
                  <a:pt x="2065640" y="860007"/>
                </a:cubicBezTo>
                <a:cubicBezTo>
                  <a:pt x="1992488" y="855435"/>
                  <a:pt x="1599296" y="722847"/>
                  <a:pt x="1599296" y="722847"/>
                </a:cubicBezTo>
                <a:cubicBezTo>
                  <a:pt x="1393556" y="661887"/>
                  <a:pt x="1032368" y="570447"/>
                  <a:pt x="831200" y="494247"/>
                </a:cubicBezTo>
                <a:cubicBezTo>
                  <a:pt x="630032" y="418047"/>
                  <a:pt x="524876" y="317463"/>
                  <a:pt x="392288" y="265647"/>
                </a:cubicBezTo>
                <a:cubicBezTo>
                  <a:pt x="259700" y="213831"/>
                  <a:pt x="92060" y="226023"/>
                  <a:pt x="35672" y="183351"/>
                </a:cubicBezTo>
                <a:cubicBezTo>
                  <a:pt x="-20716" y="140679"/>
                  <a:pt x="-7000" y="30951"/>
                  <a:pt x="53960" y="9615"/>
                </a:cubicBez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18" name="Straight Arrow Connector 17">
            <a:extLst>
              <a:ext uri="{FF2B5EF4-FFF2-40B4-BE49-F238E27FC236}">
                <a16:creationId xmlns:a16="http://schemas.microsoft.com/office/drawing/2014/main" id="{A7A595FC-AE8C-28D0-AAAA-7910A874A6D4}"/>
              </a:ext>
            </a:extLst>
          </p:cNvPr>
          <p:cNvCxnSpPr>
            <a:cxnSpLocks/>
          </p:cNvCxnSpPr>
          <p:nvPr/>
        </p:nvCxnSpPr>
        <p:spPr>
          <a:xfrm>
            <a:off x="1157931" y="5387299"/>
            <a:ext cx="4465752" cy="165963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D9B5C9A-7465-9934-A03A-A8D1370382BC}"/>
              </a:ext>
            </a:extLst>
          </p:cNvPr>
          <p:cNvSpPr txBox="1"/>
          <p:nvPr/>
        </p:nvSpPr>
        <p:spPr>
          <a:xfrm rot="1192860">
            <a:off x="2604265" y="6205810"/>
            <a:ext cx="2255609" cy="600164"/>
          </a:xfrm>
          <a:prstGeom prst="rect">
            <a:avLst/>
          </a:prstGeom>
          <a:noFill/>
        </p:spPr>
        <p:txBody>
          <a:bodyPr wrap="square" rtlCol="0">
            <a:spAutoFit/>
          </a:bodyPr>
          <a:lstStyle/>
          <a:p>
            <a:r>
              <a:rPr lang="en-US" sz="1650" b="1" dirty="0">
                <a:solidFill>
                  <a:schemeClr val="bg1"/>
                </a:solidFill>
                <a:latin typeface="Roboto" panose="02000000000000000000" pitchFamily="2" charset="0"/>
                <a:ea typeface="Roboto" panose="02000000000000000000" pitchFamily="2" charset="0"/>
                <a:cs typeface="Roboto" panose="02000000000000000000" pitchFamily="2" charset="0"/>
              </a:rPr>
              <a:t>750 m drill confirmed strike</a:t>
            </a:r>
          </a:p>
        </p:txBody>
      </p:sp>
      <p:sp>
        <p:nvSpPr>
          <p:cNvPr id="29" name="TextBox 28">
            <a:extLst>
              <a:ext uri="{FF2B5EF4-FFF2-40B4-BE49-F238E27FC236}">
                <a16:creationId xmlns:a16="http://schemas.microsoft.com/office/drawing/2014/main" id="{39586229-B432-3E25-6DA7-3ECD666ED52D}"/>
              </a:ext>
            </a:extLst>
          </p:cNvPr>
          <p:cNvSpPr txBox="1"/>
          <p:nvPr/>
        </p:nvSpPr>
        <p:spPr>
          <a:xfrm rot="1117947">
            <a:off x="3049805" y="5883884"/>
            <a:ext cx="2049225" cy="507831"/>
          </a:xfrm>
          <a:prstGeom prst="rect">
            <a:avLst/>
          </a:prstGeom>
          <a:noFill/>
        </p:spPr>
        <p:txBody>
          <a:bodyPr wrap="square" rtlCol="0">
            <a:spAutoFit/>
          </a:bodyPr>
          <a:lstStyle/>
          <a:p>
            <a:pPr defTabSz="1371600">
              <a:defRPr/>
            </a:pPr>
            <a:r>
              <a:rPr lang="en-US" sz="1350" b="1" dirty="0">
                <a:solidFill>
                  <a:schemeClr val="bg1"/>
                </a:solidFill>
                <a:latin typeface="Calibri" panose="020F0502020204030204"/>
              </a:rPr>
              <a:t>Mineralized mafic  package</a:t>
            </a:r>
          </a:p>
        </p:txBody>
      </p:sp>
      <p:pic>
        <p:nvPicPr>
          <p:cNvPr id="47" name="Picture 46">
            <a:extLst>
              <a:ext uri="{FF2B5EF4-FFF2-40B4-BE49-F238E27FC236}">
                <a16:creationId xmlns:a16="http://schemas.microsoft.com/office/drawing/2014/main" id="{4B43CF7F-BFA3-6DB5-7483-54E779E12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68" y="1742124"/>
            <a:ext cx="11418662" cy="8120193"/>
          </a:xfrm>
          <a:prstGeom prst="rect">
            <a:avLst/>
          </a:prstGeom>
        </p:spPr>
      </p:pic>
      <p:pic>
        <p:nvPicPr>
          <p:cNvPr id="57" name="Picture 4" descr="Map North Arrow Transparent Clipart - North Arrow No Background -  (1695x1719) Png Clipart Download">
            <a:extLst>
              <a:ext uri="{FF2B5EF4-FFF2-40B4-BE49-F238E27FC236}">
                <a16:creationId xmlns:a16="http://schemas.microsoft.com/office/drawing/2014/main" id="{00181614-8179-D12F-7AA7-D2EFC7CCE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258" y="1953856"/>
            <a:ext cx="516739" cy="524017"/>
          </a:xfrm>
          <a:prstGeom prst="rect">
            <a:avLst/>
          </a:prstGeom>
          <a:noFill/>
          <a:extLst>
            <a:ext uri="{909E8E84-426E-40DD-AFC4-6F175D3DCCD1}">
              <a14:hiddenFill xmlns:a14="http://schemas.microsoft.com/office/drawing/2010/main">
                <a:solidFill>
                  <a:srgbClr val="FFFFFF"/>
                </a:solidFill>
              </a14:hiddenFill>
            </a:ext>
          </a:extLst>
        </p:spPr>
      </p:pic>
      <p:sp>
        <p:nvSpPr>
          <p:cNvPr id="58" name="Freeform: Shape 6">
            <a:extLst>
              <a:ext uri="{FF2B5EF4-FFF2-40B4-BE49-F238E27FC236}">
                <a16:creationId xmlns:a16="http://schemas.microsoft.com/office/drawing/2014/main" id="{08DC9100-85C7-65C5-FC6F-0E57D3BCE9AE}"/>
              </a:ext>
            </a:extLst>
          </p:cNvPr>
          <p:cNvSpPr/>
          <p:nvPr/>
        </p:nvSpPr>
        <p:spPr>
          <a:xfrm rot="195916">
            <a:off x="2545081" y="4669045"/>
            <a:ext cx="4014717" cy="1485044"/>
          </a:xfrm>
          <a:custGeom>
            <a:avLst/>
            <a:gdLst>
              <a:gd name="csX0" fmla="*/ 53960 w 2102409"/>
              <a:gd name="csY0" fmla="*/ 9615 h 860215"/>
              <a:gd name="csX1" fmla="*/ 401432 w 2102409"/>
              <a:gd name="csY1" fmla="*/ 55335 h 860215"/>
              <a:gd name="csX2" fmla="*/ 831200 w 2102409"/>
              <a:gd name="csY2" fmla="*/ 329655 h 860215"/>
              <a:gd name="csX3" fmla="*/ 1398128 w 2102409"/>
              <a:gd name="csY3" fmla="*/ 530823 h 860215"/>
              <a:gd name="csX4" fmla="*/ 1763888 w 2102409"/>
              <a:gd name="csY4" fmla="*/ 603975 h 860215"/>
              <a:gd name="csX5" fmla="*/ 2038208 w 2102409"/>
              <a:gd name="csY5" fmla="*/ 750279 h 860215"/>
              <a:gd name="csX6" fmla="*/ 2065640 w 2102409"/>
              <a:gd name="csY6" fmla="*/ 860007 h 860215"/>
              <a:gd name="csX7" fmla="*/ 1599296 w 2102409"/>
              <a:gd name="csY7" fmla="*/ 722847 h 860215"/>
              <a:gd name="csX8" fmla="*/ 831200 w 2102409"/>
              <a:gd name="csY8" fmla="*/ 494247 h 860215"/>
              <a:gd name="csX9" fmla="*/ 392288 w 2102409"/>
              <a:gd name="csY9" fmla="*/ 265647 h 860215"/>
              <a:gd name="csX10" fmla="*/ 35672 w 2102409"/>
              <a:gd name="csY10" fmla="*/ 183351 h 860215"/>
              <a:gd name="csX11" fmla="*/ 53960 w 2102409"/>
              <a:gd name="csY11" fmla="*/ 9615 h 860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02409" h="860215">
                <a:moveTo>
                  <a:pt x="53960" y="9615"/>
                </a:moveTo>
                <a:cubicBezTo>
                  <a:pt x="114920" y="-11721"/>
                  <a:pt x="271892" y="1995"/>
                  <a:pt x="401432" y="55335"/>
                </a:cubicBezTo>
                <a:cubicBezTo>
                  <a:pt x="530972" y="108675"/>
                  <a:pt x="665084" y="250407"/>
                  <a:pt x="831200" y="329655"/>
                </a:cubicBezTo>
                <a:cubicBezTo>
                  <a:pt x="997316" y="408903"/>
                  <a:pt x="1242680" y="485103"/>
                  <a:pt x="1398128" y="530823"/>
                </a:cubicBezTo>
                <a:cubicBezTo>
                  <a:pt x="1553576" y="576543"/>
                  <a:pt x="1657208" y="567399"/>
                  <a:pt x="1763888" y="603975"/>
                </a:cubicBezTo>
                <a:cubicBezTo>
                  <a:pt x="1870568" y="640551"/>
                  <a:pt x="1987916" y="707607"/>
                  <a:pt x="2038208" y="750279"/>
                </a:cubicBezTo>
                <a:cubicBezTo>
                  <a:pt x="2088500" y="792951"/>
                  <a:pt x="2138792" y="864579"/>
                  <a:pt x="2065640" y="860007"/>
                </a:cubicBezTo>
                <a:cubicBezTo>
                  <a:pt x="1992488" y="855435"/>
                  <a:pt x="1599296" y="722847"/>
                  <a:pt x="1599296" y="722847"/>
                </a:cubicBezTo>
                <a:cubicBezTo>
                  <a:pt x="1393556" y="661887"/>
                  <a:pt x="1032368" y="570447"/>
                  <a:pt x="831200" y="494247"/>
                </a:cubicBezTo>
                <a:cubicBezTo>
                  <a:pt x="630032" y="418047"/>
                  <a:pt x="524876" y="317463"/>
                  <a:pt x="392288" y="265647"/>
                </a:cubicBezTo>
                <a:cubicBezTo>
                  <a:pt x="259700" y="213831"/>
                  <a:pt x="92060" y="226023"/>
                  <a:pt x="35672" y="183351"/>
                </a:cubicBezTo>
                <a:cubicBezTo>
                  <a:pt x="-20716" y="140679"/>
                  <a:pt x="-7000" y="30951"/>
                  <a:pt x="53960" y="9615"/>
                </a:cubicBezTo>
                <a:close/>
              </a:path>
            </a:pathLst>
          </a:custGeom>
          <a:solidFill>
            <a:srgbClr val="C00000">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TextBox 61">
            <a:extLst>
              <a:ext uri="{FF2B5EF4-FFF2-40B4-BE49-F238E27FC236}">
                <a16:creationId xmlns:a16="http://schemas.microsoft.com/office/drawing/2014/main" id="{4EAF73E1-D784-6D2B-A66B-36E669EC93B2}"/>
              </a:ext>
            </a:extLst>
          </p:cNvPr>
          <p:cNvSpPr txBox="1"/>
          <p:nvPr/>
        </p:nvSpPr>
        <p:spPr>
          <a:xfrm>
            <a:off x="475284" y="7697135"/>
            <a:ext cx="11418662" cy="400110"/>
          </a:xfrm>
          <a:prstGeom prst="rect">
            <a:avLst/>
          </a:prstGeom>
          <a:noFill/>
        </p:spPr>
        <p:txBody>
          <a:bodyPr wrap="square" rtlCol="0">
            <a:spAutoFit/>
          </a:bodyPr>
          <a:lstStyle/>
          <a:p>
            <a:pPr algn="ctr"/>
            <a:r>
              <a:rPr lang="en-CA" sz="2000" b="1" dirty="0">
                <a:solidFill>
                  <a:schemeClr val="bg1"/>
                </a:solidFill>
                <a:effectLst>
                  <a:outerShdw blurRad="38100" dist="38100" dir="2700000" algn="tl">
                    <a:srgbClr val="000000">
                      <a:alpha val="43137"/>
                    </a:srgbClr>
                  </a:outerShdw>
                </a:effectLst>
                <a:latin typeface="Montserrat" pitchFamily="2" charset="77"/>
              </a:rPr>
              <a:t>GIC 1800m soil anomaly</a:t>
            </a:r>
          </a:p>
        </p:txBody>
      </p:sp>
      <p:cxnSp>
        <p:nvCxnSpPr>
          <p:cNvPr id="63" name="Straight Arrow Connector 62">
            <a:extLst>
              <a:ext uri="{FF2B5EF4-FFF2-40B4-BE49-F238E27FC236}">
                <a16:creationId xmlns:a16="http://schemas.microsoft.com/office/drawing/2014/main" id="{C4D29AC7-10E0-DBDA-B24E-F2496844691F}"/>
              </a:ext>
            </a:extLst>
          </p:cNvPr>
          <p:cNvCxnSpPr>
            <a:cxnSpLocks/>
          </p:cNvCxnSpPr>
          <p:nvPr/>
        </p:nvCxnSpPr>
        <p:spPr>
          <a:xfrm>
            <a:off x="601478" y="7544400"/>
            <a:ext cx="11076700"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DEC6332-E93F-1169-CE7B-F7BE4F762A53}"/>
              </a:ext>
            </a:extLst>
          </p:cNvPr>
          <p:cNvSpPr txBox="1"/>
          <p:nvPr/>
        </p:nvSpPr>
        <p:spPr>
          <a:xfrm>
            <a:off x="2405917" y="6983646"/>
            <a:ext cx="4221535" cy="400110"/>
          </a:xfrm>
          <a:prstGeom prst="rect">
            <a:avLst/>
          </a:prstGeom>
          <a:noFill/>
        </p:spPr>
        <p:txBody>
          <a:bodyPr wrap="square" rtlCol="0">
            <a:spAutoFit/>
          </a:bodyPr>
          <a:lstStyle/>
          <a:p>
            <a:pPr algn="ctr"/>
            <a:r>
              <a:rPr lang="en-US" sz="2000" b="1" dirty="0">
                <a:solidFill>
                  <a:schemeClr val="bg1"/>
                </a:solidFill>
                <a:latin typeface="Montserrat" pitchFamily="2" charset="77"/>
                <a:ea typeface="Roboto" panose="02000000000000000000" pitchFamily="2" charset="0"/>
                <a:cs typeface="Roboto" panose="02000000000000000000" pitchFamily="2" charset="0"/>
              </a:rPr>
              <a:t>750 m drill confirmed strike</a:t>
            </a:r>
          </a:p>
        </p:txBody>
      </p:sp>
      <p:cxnSp>
        <p:nvCxnSpPr>
          <p:cNvPr id="67" name="Straight Arrow Connector 66">
            <a:extLst>
              <a:ext uri="{FF2B5EF4-FFF2-40B4-BE49-F238E27FC236}">
                <a16:creationId xmlns:a16="http://schemas.microsoft.com/office/drawing/2014/main" id="{D16132FD-05EE-5F76-226F-FC2794582EE3}"/>
              </a:ext>
            </a:extLst>
          </p:cNvPr>
          <p:cNvCxnSpPr>
            <a:cxnSpLocks/>
          </p:cNvCxnSpPr>
          <p:nvPr/>
        </p:nvCxnSpPr>
        <p:spPr>
          <a:xfrm>
            <a:off x="2824549" y="6869619"/>
            <a:ext cx="3315279"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4C697C62-67B5-F111-5866-307492B0D496}"/>
              </a:ext>
            </a:extLst>
          </p:cNvPr>
          <p:cNvGrpSpPr/>
          <p:nvPr/>
        </p:nvGrpSpPr>
        <p:grpSpPr>
          <a:xfrm>
            <a:off x="7722064" y="8709313"/>
            <a:ext cx="2106954" cy="661487"/>
            <a:chOff x="2879530" y="6761391"/>
            <a:chExt cx="2106954" cy="661487"/>
          </a:xfrm>
        </p:grpSpPr>
        <p:grpSp>
          <p:nvGrpSpPr>
            <p:cNvPr id="73" name="Group 72">
              <a:extLst>
                <a:ext uri="{FF2B5EF4-FFF2-40B4-BE49-F238E27FC236}">
                  <a16:creationId xmlns:a16="http://schemas.microsoft.com/office/drawing/2014/main" id="{DCF85C4C-7044-163F-6036-02A487F7A817}"/>
                </a:ext>
              </a:extLst>
            </p:cNvPr>
            <p:cNvGrpSpPr/>
            <p:nvPr/>
          </p:nvGrpSpPr>
          <p:grpSpPr>
            <a:xfrm>
              <a:off x="2879530" y="6761391"/>
              <a:ext cx="2106954" cy="661487"/>
              <a:chOff x="8097179" y="9114593"/>
              <a:chExt cx="2106954" cy="665996"/>
            </a:xfrm>
          </p:grpSpPr>
          <p:sp>
            <p:nvSpPr>
              <p:cNvPr id="77" name="Rectangle 76">
                <a:extLst>
                  <a:ext uri="{FF2B5EF4-FFF2-40B4-BE49-F238E27FC236}">
                    <a16:creationId xmlns:a16="http://schemas.microsoft.com/office/drawing/2014/main" id="{747F224D-65EE-3C57-876F-ADA239282826}"/>
                  </a:ext>
                </a:extLst>
              </p:cNvPr>
              <p:cNvSpPr/>
              <p:nvPr/>
            </p:nvSpPr>
            <p:spPr>
              <a:xfrm>
                <a:off x="8127858" y="9114593"/>
                <a:ext cx="2076275" cy="661487"/>
              </a:xfrm>
              <a:prstGeom prst="rect">
                <a:avLst/>
              </a:prstGeom>
              <a:solidFill>
                <a:schemeClr val="bg1"/>
              </a:solidFill>
              <a:ln w="9525">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741C59DF-3F9D-1349-E24D-71F7D0C311A5}"/>
                  </a:ext>
                </a:extLst>
              </p:cNvPr>
              <p:cNvSpPr txBox="1"/>
              <p:nvPr/>
            </p:nvSpPr>
            <p:spPr>
              <a:xfrm>
                <a:off x="8097179" y="9134258"/>
                <a:ext cx="2076275" cy="646331"/>
              </a:xfrm>
              <a:prstGeom prst="rect">
                <a:avLst/>
              </a:prstGeom>
              <a:noFill/>
              <a:ln w="9525">
                <a:noFill/>
              </a:ln>
            </p:spPr>
            <p:txBody>
              <a:bodyPr wrap="square" rtlCol="0">
                <a:spAutoFit/>
              </a:bodyPr>
              <a:lstStyle/>
              <a:p>
                <a:r>
                  <a:rPr lang="en-US" sz="1200" dirty="0">
                    <a:solidFill>
                      <a:srgbClr val="283B5B"/>
                    </a:solidFill>
                    <a:latin typeface="Montserrat" pitchFamily="2" charset="77"/>
                  </a:rPr>
                  <a:t>Diamond Drill Collars</a:t>
                </a:r>
              </a:p>
              <a:p>
                <a:pPr lvl="1"/>
                <a:r>
                  <a:rPr lang="en-US" sz="1200" dirty="0">
                    <a:solidFill>
                      <a:srgbClr val="283B5B"/>
                    </a:solidFill>
                    <a:latin typeface="Montserrat" pitchFamily="2" charset="77"/>
                  </a:rPr>
                  <a:t>2022, 2024 drilling</a:t>
                </a:r>
              </a:p>
              <a:p>
                <a:pPr lvl="1"/>
                <a:r>
                  <a:rPr lang="en-US" sz="1200" dirty="0">
                    <a:solidFill>
                      <a:srgbClr val="283B5B"/>
                    </a:solidFill>
                    <a:latin typeface="Montserrat" pitchFamily="2" charset="77"/>
                  </a:rPr>
                  <a:t>2006 drilling</a:t>
                </a:r>
              </a:p>
            </p:txBody>
          </p:sp>
        </p:grpSp>
        <p:sp>
          <p:nvSpPr>
            <p:cNvPr id="74" name="Oval 73">
              <a:extLst>
                <a:ext uri="{FF2B5EF4-FFF2-40B4-BE49-F238E27FC236}">
                  <a16:creationId xmlns:a16="http://schemas.microsoft.com/office/drawing/2014/main" id="{693B800F-EF89-1B89-343B-224FC96C4B49}"/>
                </a:ext>
              </a:extLst>
            </p:cNvPr>
            <p:cNvSpPr>
              <a:spLocks noChangeAspect="1"/>
            </p:cNvSpPr>
            <p:nvPr/>
          </p:nvSpPr>
          <p:spPr>
            <a:xfrm>
              <a:off x="3230102" y="7023663"/>
              <a:ext cx="144000" cy="143293"/>
            </a:xfrm>
            <a:prstGeom prst="ellipse">
              <a:avLst/>
            </a:prstGeom>
            <a:solidFill>
              <a:srgbClr val="1EDD16"/>
            </a:solidFill>
            <a:ln w="9525">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271254E-3D4D-6993-D2A7-153526C3C9BA}"/>
                </a:ext>
              </a:extLst>
            </p:cNvPr>
            <p:cNvSpPr>
              <a:spLocks noChangeAspect="1"/>
            </p:cNvSpPr>
            <p:nvPr/>
          </p:nvSpPr>
          <p:spPr>
            <a:xfrm>
              <a:off x="3228839" y="7219570"/>
              <a:ext cx="144000" cy="143293"/>
            </a:xfrm>
            <a:prstGeom prst="ellipse">
              <a:avLst/>
            </a:prstGeom>
            <a:solidFill>
              <a:srgbClr val="05FFFF"/>
            </a:solidFill>
            <a:ln w="9525">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29F68FC-A52B-8938-23D4-E3C5D2197406}"/>
              </a:ext>
            </a:extLst>
          </p:cNvPr>
          <p:cNvGrpSpPr/>
          <p:nvPr/>
        </p:nvGrpSpPr>
        <p:grpSpPr>
          <a:xfrm>
            <a:off x="10045153" y="7631679"/>
            <a:ext cx="1617949" cy="1739121"/>
            <a:chOff x="1342412" y="5767478"/>
            <a:chExt cx="1617949" cy="1739121"/>
          </a:xfrm>
        </p:grpSpPr>
        <p:grpSp>
          <p:nvGrpSpPr>
            <p:cNvPr id="80" name="Group 79">
              <a:extLst>
                <a:ext uri="{FF2B5EF4-FFF2-40B4-BE49-F238E27FC236}">
                  <a16:creationId xmlns:a16="http://schemas.microsoft.com/office/drawing/2014/main" id="{F892092B-28E7-1ECA-B7CD-DF284A0276CD}"/>
                </a:ext>
              </a:extLst>
            </p:cNvPr>
            <p:cNvGrpSpPr/>
            <p:nvPr/>
          </p:nvGrpSpPr>
          <p:grpSpPr>
            <a:xfrm>
              <a:off x="1342412" y="5767478"/>
              <a:ext cx="1526589" cy="1739121"/>
              <a:chOff x="-1329320" y="4497906"/>
              <a:chExt cx="1599577" cy="1739121"/>
            </a:xfrm>
          </p:grpSpPr>
          <p:sp>
            <p:nvSpPr>
              <p:cNvPr id="82" name="Rectangle 81">
                <a:extLst>
                  <a:ext uri="{FF2B5EF4-FFF2-40B4-BE49-F238E27FC236}">
                    <a16:creationId xmlns:a16="http://schemas.microsoft.com/office/drawing/2014/main" id="{A4B84274-0A4D-35BB-DD2A-231E64029C58}"/>
                  </a:ext>
                </a:extLst>
              </p:cNvPr>
              <p:cNvSpPr/>
              <p:nvPr/>
            </p:nvSpPr>
            <p:spPr>
              <a:xfrm>
                <a:off x="-1329320" y="4497906"/>
                <a:ext cx="1599576" cy="1739121"/>
              </a:xfrm>
              <a:prstGeom prst="rect">
                <a:avLst/>
              </a:prstGeom>
              <a:solidFill>
                <a:schemeClr val="bg1"/>
              </a:solidFill>
              <a:ln w="9525">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itchFamily="2" charset="77"/>
                </a:endParaRPr>
              </a:p>
            </p:txBody>
          </p:sp>
          <p:sp>
            <p:nvSpPr>
              <p:cNvPr id="83" name="TextBox 82">
                <a:extLst>
                  <a:ext uri="{FF2B5EF4-FFF2-40B4-BE49-F238E27FC236}">
                    <a16:creationId xmlns:a16="http://schemas.microsoft.com/office/drawing/2014/main" id="{64983A87-5A6B-CFC5-441D-E21ECD9B2C22}"/>
                  </a:ext>
                </a:extLst>
              </p:cNvPr>
              <p:cNvSpPr txBox="1"/>
              <p:nvPr/>
            </p:nvSpPr>
            <p:spPr>
              <a:xfrm>
                <a:off x="-1329319" y="4535963"/>
                <a:ext cx="1599576" cy="461665"/>
              </a:xfrm>
              <a:prstGeom prst="rect">
                <a:avLst/>
              </a:prstGeom>
              <a:noFill/>
            </p:spPr>
            <p:txBody>
              <a:bodyPr wrap="square" rtlCol="0">
                <a:spAutoFit/>
              </a:bodyPr>
              <a:lstStyle/>
              <a:p>
                <a:pPr algn="ctr"/>
                <a:r>
                  <a:rPr lang="en-US" sz="1200" dirty="0">
                    <a:solidFill>
                      <a:srgbClr val="283B5B"/>
                    </a:solidFill>
                    <a:latin typeface="Montserrat" pitchFamily="2" charset="77"/>
                  </a:rPr>
                  <a:t>Au Rock Grab Samples (ppm)</a:t>
                </a:r>
              </a:p>
            </p:txBody>
          </p:sp>
          <p:sp>
            <p:nvSpPr>
              <p:cNvPr id="84" name="Triangle 83">
                <a:extLst>
                  <a:ext uri="{FF2B5EF4-FFF2-40B4-BE49-F238E27FC236}">
                    <a16:creationId xmlns:a16="http://schemas.microsoft.com/office/drawing/2014/main" id="{966EFCFB-4F40-D52C-0E44-D160A96FED50}"/>
                  </a:ext>
                </a:extLst>
              </p:cNvPr>
              <p:cNvSpPr/>
              <p:nvPr/>
            </p:nvSpPr>
            <p:spPr>
              <a:xfrm>
                <a:off x="-1127638" y="5244832"/>
                <a:ext cx="118613" cy="133543"/>
              </a:xfrm>
              <a:prstGeom prst="triangle">
                <a:avLst>
                  <a:gd name="adj" fmla="val 46240"/>
                </a:avLst>
              </a:prstGeom>
              <a:solidFill>
                <a:srgbClr val="017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iangle 84">
                <a:extLst>
                  <a:ext uri="{FF2B5EF4-FFF2-40B4-BE49-F238E27FC236}">
                    <a16:creationId xmlns:a16="http://schemas.microsoft.com/office/drawing/2014/main" id="{FCBC9363-98A8-2729-1568-CFA91325273F}"/>
                  </a:ext>
                </a:extLst>
              </p:cNvPr>
              <p:cNvSpPr/>
              <p:nvPr/>
            </p:nvSpPr>
            <p:spPr>
              <a:xfrm>
                <a:off x="-1127638" y="5402690"/>
                <a:ext cx="118613" cy="133543"/>
              </a:xfrm>
              <a:prstGeom prst="triangle">
                <a:avLst>
                  <a:gd name="adj" fmla="val 46240"/>
                </a:avLst>
              </a:prstGeom>
              <a:solidFill>
                <a:srgbClr val="FFF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iangle 85">
                <a:extLst>
                  <a:ext uri="{FF2B5EF4-FFF2-40B4-BE49-F238E27FC236}">
                    <a16:creationId xmlns:a16="http://schemas.microsoft.com/office/drawing/2014/main" id="{F29E26C3-3FFA-FE28-539B-5D293ADC7DE2}"/>
                  </a:ext>
                </a:extLst>
              </p:cNvPr>
              <p:cNvSpPr/>
              <p:nvPr/>
            </p:nvSpPr>
            <p:spPr>
              <a:xfrm>
                <a:off x="-1148315" y="5573586"/>
                <a:ext cx="158063" cy="167044"/>
              </a:xfrm>
              <a:prstGeom prst="triangle">
                <a:avLst>
                  <a:gd name="adj" fmla="val 46240"/>
                </a:avLst>
              </a:prstGeom>
              <a:solidFill>
                <a:srgbClr val="F576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iangle 86">
                <a:extLst>
                  <a:ext uri="{FF2B5EF4-FFF2-40B4-BE49-F238E27FC236}">
                    <a16:creationId xmlns:a16="http://schemas.microsoft.com/office/drawing/2014/main" id="{166A38AA-B060-8B73-0C68-B07F65064B05}"/>
                  </a:ext>
                </a:extLst>
              </p:cNvPr>
              <p:cNvSpPr/>
              <p:nvPr/>
            </p:nvSpPr>
            <p:spPr>
              <a:xfrm>
                <a:off x="-1164648" y="5761936"/>
                <a:ext cx="187341" cy="152635"/>
              </a:xfrm>
              <a:prstGeom prst="triangle">
                <a:avLst>
                  <a:gd name="adj" fmla="val 46240"/>
                </a:avLst>
              </a:prstGeom>
              <a:solidFill>
                <a:srgbClr val="FF9D9D"/>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iangle 87">
                <a:extLst>
                  <a:ext uri="{FF2B5EF4-FFF2-40B4-BE49-F238E27FC236}">
                    <a16:creationId xmlns:a16="http://schemas.microsoft.com/office/drawing/2014/main" id="{B9834970-F660-36EE-F725-3ED5DF5FCCDE}"/>
                  </a:ext>
                </a:extLst>
              </p:cNvPr>
              <p:cNvSpPr/>
              <p:nvPr/>
            </p:nvSpPr>
            <p:spPr>
              <a:xfrm>
                <a:off x="-1162001" y="5941295"/>
                <a:ext cx="187341" cy="169077"/>
              </a:xfrm>
              <a:prstGeom prst="triangle">
                <a:avLst>
                  <a:gd name="adj" fmla="val 46240"/>
                </a:avLst>
              </a:prstGeom>
              <a:solidFill>
                <a:srgbClr val="FF00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DAACC755-62BC-D12E-C286-74CDBE5B5916}"/>
                </a:ext>
              </a:extLst>
            </p:cNvPr>
            <p:cNvSpPr txBox="1"/>
            <p:nvPr/>
          </p:nvSpPr>
          <p:spPr>
            <a:xfrm>
              <a:off x="1675021" y="6268114"/>
              <a:ext cx="1285340" cy="1200329"/>
            </a:xfrm>
            <a:prstGeom prst="rect">
              <a:avLst/>
            </a:prstGeom>
            <a:noFill/>
          </p:spPr>
          <p:txBody>
            <a:bodyPr wrap="square" rtlCol="0">
              <a:spAutoFit/>
            </a:bodyPr>
            <a:lstStyle/>
            <a:p>
              <a:r>
                <a:rPr lang="en-US" sz="1200" dirty="0">
                  <a:solidFill>
                    <a:srgbClr val="283B5B"/>
                  </a:solidFill>
                  <a:latin typeface="Montserrat" pitchFamily="2" charset="77"/>
                </a:rPr>
                <a:t>&lt; 0.01 </a:t>
              </a:r>
              <a:r>
                <a:rPr lang="en-US" sz="800" dirty="0">
                  <a:solidFill>
                    <a:srgbClr val="283B5B"/>
                  </a:solidFill>
                  <a:latin typeface="Montserrat" pitchFamily="2" charset="77"/>
                </a:rPr>
                <a:t>(not shown)</a:t>
              </a:r>
            </a:p>
            <a:p>
              <a:r>
                <a:rPr lang="en-US" sz="1200" dirty="0">
                  <a:solidFill>
                    <a:srgbClr val="283B5B"/>
                  </a:solidFill>
                  <a:latin typeface="Montserrat" pitchFamily="2" charset="77"/>
                </a:rPr>
                <a:t>0.1-0.5</a:t>
              </a:r>
            </a:p>
            <a:p>
              <a:r>
                <a:rPr lang="en-US" sz="1200" dirty="0">
                  <a:solidFill>
                    <a:srgbClr val="283B5B"/>
                  </a:solidFill>
                  <a:latin typeface="Montserrat" pitchFamily="2" charset="77"/>
                </a:rPr>
                <a:t>0.5-1.0</a:t>
              </a:r>
            </a:p>
            <a:p>
              <a:r>
                <a:rPr lang="en-US" sz="1200" dirty="0">
                  <a:solidFill>
                    <a:srgbClr val="283B5B"/>
                  </a:solidFill>
                  <a:latin typeface="Montserrat" pitchFamily="2" charset="77"/>
                </a:rPr>
                <a:t>1.0-5.0</a:t>
              </a:r>
            </a:p>
            <a:p>
              <a:r>
                <a:rPr lang="en-US" sz="1200" dirty="0">
                  <a:solidFill>
                    <a:srgbClr val="283B5B"/>
                  </a:solidFill>
                  <a:latin typeface="Montserrat" pitchFamily="2" charset="77"/>
                </a:rPr>
                <a:t>5.0-10</a:t>
              </a:r>
            </a:p>
            <a:p>
              <a:r>
                <a:rPr lang="en-US" sz="1200" dirty="0">
                  <a:solidFill>
                    <a:srgbClr val="283B5B"/>
                  </a:solidFill>
                  <a:latin typeface="Montserrat" pitchFamily="2" charset="77"/>
                </a:rPr>
                <a:t>&gt; 10</a:t>
              </a:r>
            </a:p>
          </p:txBody>
        </p:sp>
      </p:grpSp>
      <p:sp>
        <p:nvSpPr>
          <p:cNvPr id="89" name="TextBox 88">
            <a:extLst>
              <a:ext uri="{FF2B5EF4-FFF2-40B4-BE49-F238E27FC236}">
                <a16:creationId xmlns:a16="http://schemas.microsoft.com/office/drawing/2014/main" id="{09E470BF-1473-8591-FCD1-5FDB68B19B70}"/>
              </a:ext>
            </a:extLst>
          </p:cNvPr>
          <p:cNvSpPr txBox="1"/>
          <p:nvPr/>
        </p:nvSpPr>
        <p:spPr>
          <a:xfrm>
            <a:off x="460853" y="1767976"/>
            <a:ext cx="1543560" cy="830997"/>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Rock Sample GO90175</a:t>
            </a:r>
          </a:p>
          <a:p>
            <a:pPr algn="ctr" defTabSz="1371600">
              <a:defRPr/>
            </a:pPr>
            <a:r>
              <a:rPr lang="en-US" sz="1600" dirty="0">
                <a:solidFill>
                  <a:srgbClr val="283B5B"/>
                </a:solidFill>
                <a:latin typeface="Montserrat" pitchFamily="2" charset="77"/>
              </a:rPr>
              <a:t>1.29 g/t Au</a:t>
            </a:r>
          </a:p>
        </p:txBody>
      </p:sp>
      <p:sp>
        <p:nvSpPr>
          <p:cNvPr id="91" name="TextBox 90">
            <a:extLst>
              <a:ext uri="{FF2B5EF4-FFF2-40B4-BE49-F238E27FC236}">
                <a16:creationId xmlns:a16="http://schemas.microsoft.com/office/drawing/2014/main" id="{DD36966E-9AA1-52D5-1050-9A0C18E0F27D}"/>
              </a:ext>
            </a:extLst>
          </p:cNvPr>
          <p:cNvSpPr txBox="1"/>
          <p:nvPr/>
        </p:nvSpPr>
        <p:spPr>
          <a:xfrm>
            <a:off x="552776" y="3907611"/>
            <a:ext cx="1193776" cy="338554"/>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WM24-03</a:t>
            </a:r>
          </a:p>
        </p:txBody>
      </p:sp>
      <p:sp>
        <p:nvSpPr>
          <p:cNvPr id="92" name="TextBox 91">
            <a:extLst>
              <a:ext uri="{FF2B5EF4-FFF2-40B4-BE49-F238E27FC236}">
                <a16:creationId xmlns:a16="http://schemas.microsoft.com/office/drawing/2014/main" id="{F43AD536-F974-8868-0F89-6BA203207F50}"/>
              </a:ext>
            </a:extLst>
          </p:cNvPr>
          <p:cNvSpPr txBox="1"/>
          <p:nvPr/>
        </p:nvSpPr>
        <p:spPr>
          <a:xfrm>
            <a:off x="552776" y="4274388"/>
            <a:ext cx="1603222" cy="338554"/>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WM22-02 ext.</a:t>
            </a:r>
          </a:p>
        </p:txBody>
      </p:sp>
      <p:sp>
        <p:nvSpPr>
          <p:cNvPr id="93" name="TextBox 92">
            <a:extLst>
              <a:ext uri="{FF2B5EF4-FFF2-40B4-BE49-F238E27FC236}">
                <a16:creationId xmlns:a16="http://schemas.microsoft.com/office/drawing/2014/main" id="{F8E81374-FF04-07D5-786C-19A696812094}"/>
              </a:ext>
            </a:extLst>
          </p:cNvPr>
          <p:cNvSpPr txBox="1"/>
          <p:nvPr/>
        </p:nvSpPr>
        <p:spPr>
          <a:xfrm>
            <a:off x="552776" y="4649771"/>
            <a:ext cx="1149204" cy="338554"/>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WM24-01</a:t>
            </a:r>
          </a:p>
        </p:txBody>
      </p:sp>
      <p:sp>
        <p:nvSpPr>
          <p:cNvPr id="94" name="TextBox 93">
            <a:extLst>
              <a:ext uri="{FF2B5EF4-FFF2-40B4-BE49-F238E27FC236}">
                <a16:creationId xmlns:a16="http://schemas.microsoft.com/office/drawing/2014/main" id="{F29B3975-646C-44A5-F230-61528C841DDB}"/>
              </a:ext>
            </a:extLst>
          </p:cNvPr>
          <p:cNvSpPr txBox="1"/>
          <p:nvPr/>
        </p:nvSpPr>
        <p:spPr>
          <a:xfrm>
            <a:off x="5615633" y="2589801"/>
            <a:ext cx="1269330" cy="338554"/>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WM24-02</a:t>
            </a:r>
          </a:p>
        </p:txBody>
      </p:sp>
      <p:sp>
        <p:nvSpPr>
          <p:cNvPr id="96" name="TextBox 95">
            <a:extLst>
              <a:ext uri="{FF2B5EF4-FFF2-40B4-BE49-F238E27FC236}">
                <a16:creationId xmlns:a16="http://schemas.microsoft.com/office/drawing/2014/main" id="{F3FCB474-C5B0-64E9-65DE-CDF2E9F68E42}"/>
              </a:ext>
            </a:extLst>
          </p:cNvPr>
          <p:cNvSpPr txBox="1"/>
          <p:nvPr/>
        </p:nvSpPr>
        <p:spPr>
          <a:xfrm>
            <a:off x="6763258" y="5962454"/>
            <a:ext cx="1210155" cy="338554"/>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WM22-03</a:t>
            </a:r>
          </a:p>
        </p:txBody>
      </p:sp>
      <p:sp>
        <p:nvSpPr>
          <p:cNvPr id="99" name="TextBox 98">
            <a:extLst>
              <a:ext uri="{FF2B5EF4-FFF2-40B4-BE49-F238E27FC236}">
                <a16:creationId xmlns:a16="http://schemas.microsoft.com/office/drawing/2014/main" id="{0BB688C1-30A9-5D3E-E78C-34950F7C49C0}"/>
              </a:ext>
            </a:extLst>
          </p:cNvPr>
          <p:cNvSpPr txBox="1"/>
          <p:nvPr/>
        </p:nvSpPr>
        <p:spPr>
          <a:xfrm>
            <a:off x="592359" y="6043442"/>
            <a:ext cx="1563639" cy="830997"/>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Rock Sample SS0913-1</a:t>
            </a:r>
          </a:p>
          <a:p>
            <a:pPr algn="ctr" defTabSz="1371600">
              <a:defRPr/>
            </a:pPr>
            <a:r>
              <a:rPr lang="en-US" sz="1600" dirty="0">
                <a:solidFill>
                  <a:srgbClr val="283B5B"/>
                </a:solidFill>
                <a:latin typeface="Montserrat" pitchFamily="2" charset="77"/>
              </a:rPr>
              <a:t>3.66 g/t Au</a:t>
            </a:r>
          </a:p>
        </p:txBody>
      </p:sp>
      <p:sp>
        <p:nvSpPr>
          <p:cNvPr id="100" name="TextBox 99">
            <a:extLst>
              <a:ext uri="{FF2B5EF4-FFF2-40B4-BE49-F238E27FC236}">
                <a16:creationId xmlns:a16="http://schemas.microsoft.com/office/drawing/2014/main" id="{013A6506-148B-2BE9-DB4B-0E38895375AE}"/>
              </a:ext>
            </a:extLst>
          </p:cNvPr>
          <p:cNvSpPr txBox="1"/>
          <p:nvPr/>
        </p:nvSpPr>
        <p:spPr>
          <a:xfrm>
            <a:off x="5629058" y="4213022"/>
            <a:ext cx="1524812" cy="830997"/>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Rock Sample 51070</a:t>
            </a:r>
          </a:p>
          <a:p>
            <a:pPr algn="ctr" defTabSz="1371600">
              <a:defRPr/>
            </a:pPr>
            <a:r>
              <a:rPr lang="en-US" sz="1600" dirty="0">
                <a:solidFill>
                  <a:srgbClr val="283B5B"/>
                </a:solidFill>
                <a:latin typeface="Montserrat" pitchFamily="2" charset="77"/>
              </a:rPr>
              <a:t>2.96 g/t Au</a:t>
            </a:r>
          </a:p>
        </p:txBody>
      </p:sp>
      <p:sp>
        <p:nvSpPr>
          <p:cNvPr id="102" name="TextBox 101">
            <a:extLst>
              <a:ext uri="{FF2B5EF4-FFF2-40B4-BE49-F238E27FC236}">
                <a16:creationId xmlns:a16="http://schemas.microsoft.com/office/drawing/2014/main" id="{91B8674C-C9D4-05E2-1D54-7F4E19949695}"/>
              </a:ext>
            </a:extLst>
          </p:cNvPr>
          <p:cNvSpPr txBox="1"/>
          <p:nvPr/>
        </p:nvSpPr>
        <p:spPr>
          <a:xfrm>
            <a:off x="5615633" y="2967178"/>
            <a:ext cx="1593097" cy="830997"/>
          </a:xfrm>
          <a:prstGeom prst="rect">
            <a:avLst/>
          </a:prstGeom>
          <a:solidFill>
            <a:schemeClr val="bg1">
              <a:alpha val="50000"/>
            </a:schemeClr>
          </a:solidFill>
          <a:ln w="12700">
            <a:solidFill>
              <a:srgbClr val="003153"/>
            </a:solidFill>
          </a:ln>
        </p:spPr>
        <p:txBody>
          <a:bodyPr wrap="square" rtlCol="0">
            <a:spAutoFit/>
          </a:bodyPr>
          <a:lstStyle/>
          <a:p>
            <a:pPr algn="ctr" defTabSz="1371600">
              <a:defRPr/>
            </a:pPr>
            <a:r>
              <a:rPr lang="en-US" sz="1600" dirty="0">
                <a:solidFill>
                  <a:srgbClr val="283B5B"/>
                </a:solidFill>
                <a:latin typeface="Montserrat" pitchFamily="2" charset="77"/>
              </a:rPr>
              <a:t>Rock Sample GO90175</a:t>
            </a:r>
          </a:p>
          <a:p>
            <a:pPr algn="ctr" defTabSz="1371600">
              <a:defRPr/>
            </a:pPr>
            <a:r>
              <a:rPr lang="en-US" sz="1600" dirty="0">
                <a:solidFill>
                  <a:srgbClr val="283B5B"/>
                </a:solidFill>
                <a:latin typeface="Montserrat" pitchFamily="2" charset="77"/>
              </a:rPr>
              <a:t>1.29 g/t Au</a:t>
            </a:r>
          </a:p>
        </p:txBody>
      </p:sp>
      <p:cxnSp>
        <p:nvCxnSpPr>
          <p:cNvPr id="103" name="Straight Arrow Connector 102">
            <a:extLst>
              <a:ext uri="{FF2B5EF4-FFF2-40B4-BE49-F238E27FC236}">
                <a16:creationId xmlns:a16="http://schemas.microsoft.com/office/drawing/2014/main" id="{D2312F3B-1B43-26E3-C3C2-DD7809FFD0E0}"/>
              </a:ext>
            </a:extLst>
          </p:cNvPr>
          <p:cNvCxnSpPr>
            <a:cxnSpLocks/>
            <a:stCxn id="91" idx="3"/>
          </p:cNvCxnSpPr>
          <p:nvPr/>
        </p:nvCxnSpPr>
        <p:spPr>
          <a:xfrm>
            <a:off x="1746552" y="4076888"/>
            <a:ext cx="1077997" cy="5875"/>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E80AC84-A178-E892-F897-E1C4A1BD3608}"/>
              </a:ext>
            </a:extLst>
          </p:cNvPr>
          <p:cNvCxnSpPr>
            <a:cxnSpLocks/>
            <a:stCxn id="89" idx="3"/>
          </p:cNvCxnSpPr>
          <p:nvPr/>
        </p:nvCxnSpPr>
        <p:spPr>
          <a:xfrm>
            <a:off x="2004413" y="2183475"/>
            <a:ext cx="1290330" cy="5729"/>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E502998A-7D3D-ADD7-29A0-6EDAAB3F6064}"/>
              </a:ext>
            </a:extLst>
          </p:cNvPr>
          <p:cNvCxnSpPr>
            <a:cxnSpLocks/>
          </p:cNvCxnSpPr>
          <p:nvPr/>
        </p:nvCxnSpPr>
        <p:spPr>
          <a:xfrm>
            <a:off x="2155998" y="6443965"/>
            <a:ext cx="2212682" cy="6289"/>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8AE6475-4D48-46BF-F720-7D375867F187}"/>
              </a:ext>
            </a:extLst>
          </p:cNvPr>
          <p:cNvCxnSpPr>
            <a:cxnSpLocks/>
            <a:stCxn id="93" idx="3"/>
          </p:cNvCxnSpPr>
          <p:nvPr/>
        </p:nvCxnSpPr>
        <p:spPr>
          <a:xfrm flipV="1">
            <a:off x="1701980" y="4626869"/>
            <a:ext cx="1570519" cy="192179"/>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63A78F9-2D21-0FF3-29FE-F247E81623F2}"/>
              </a:ext>
            </a:extLst>
          </p:cNvPr>
          <p:cNvCxnSpPr>
            <a:cxnSpLocks/>
            <a:stCxn id="92" idx="3"/>
          </p:cNvCxnSpPr>
          <p:nvPr/>
        </p:nvCxnSpPr>
        <p:spPr>
          <a:xfrm>
            <a:off x="2155998" y="4443665"/>
            <a:ext cx="1005867" cy="2833"/>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54E06F8-3980-1E8E-A568-FB54270B6D93}"/>
              </a:ext>
            </a:extLst>
          </p:cNvPr>
          <p:cNvCxnSpPr>
            <a:cxnSpLocks/>
            <a:stCxn id="102" idx="1"/>
          </p:cNvCxnSpPr>
          <p:nvPr/>
        </p:nvCxnSpPr>
        <p:spPr>
          <a:xfrm flipH="1">
            <a:off x="4809067" y="3382677"/>
            <a:ext cx="806566" cy="994419"/>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5096D4FF-8128-BA61-DD7D-D7E3B23CDA3E}"/>
              </a:ext>
            </a:extLst>
          </p:cNvPr>
          <p:cNvCxnSpPr>
            <a:cxnSpLocks/>
            <a:stCxn id="96" idx="1"/>
          </p:cNvCxnSpPr>
          <p:nvPr/>
        </p:nvCxnSpPr>
        <p:spPr>
          <a:xfrm flipH="1" flipV="1">
            <a:off x="6088064" y="6125615"/>
            <a:ext cx="675194" cy="6116"/>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DB816A04-2779-AEB1-467C-4F0BCB635BA3}"/>
              </a:ext>
            </a:extLst>
          </p:cNvPr>
          <p:cNvCxnSpPr>
            <a:cxnSpLocks/>
            <a:stCxn id="94" idx="1"/>
          </p:cNvCxnSpPr>
          <p:nvPr/>
        </p:nvCxnSpPr>
        <p:spPr>
          <a:xfrm flipH="1">
            <a:off x="3820985" y="2759078"/>
            <a:ext cx="1794648" cy="1296672"/>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E205CDA7-A2C1-E372-9D7A-412A61A9C5E6}"/>
              </a:ext>
            </a:extLst>
          </p:cNvPr>
          <p:cNvCxnSpPr>
            <a:cxnSpLocks/>
            <a:stCxn id="100" idx="1"/>
          </p:cNvCxnSpPr>
          <p:nvPr/>
        </p:nvCxnSpPr>
        <p:spPr>
          <a:xfrm flipH="1">
            <a:off x="3244164" y="4628521"/>
            <a:ext cx="2384894" cy="312124"/>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0EAB7322-5734-80B2-63B5-6E7D64F07438}"/>
              </a:ext>
            </a:extLst>
          </p:cNvPr>
          <p:cNvSpPr txBox="1"/>
          <p:nvPr/>
        </p:nvSpPr>
        <p:spPr>
          <a:xfrm rot="1390215">
            <a:off x="2510674" y="5311982"/>
            <a:ext cx="4221535" cy="307777"/>
          </a:xfrm>
          <a:prstGeom prst="rect">
            <a:avLst/>
          </a:prstGeom>
          <a:noFill/>
        </p:spPr>
        <p:txBody>
          <a:bodyPr wrap="square" rtlCol="0">
            <a:spAutoFit/>
          </a:bodyPr>
          <a:lstStyle/>
          <a:p>
            <a:pPr algn="ctr"/>
            <a:r>
              <a:rPr lang="en-US" sz="1400" b="1" dirty="0">
                <a:solidFill>
                  <a:schemeClr val="bg1"/>
                </a:solidFill>
                <a:latin typeface="Montserrat" pitchFamily="2" charset="77"/>
                <a:ea typeface="Roboto" panose="02000000000000000000" pitchFamily="2" charset="0"/>
                <a:cs typeface="Roboto" panose="02000000000000000000" pitchFamily="2" charset="0"/>
              </a:rPr>
              <a:t>Mineralized mafic package</a:t>
            </a:r>
          </a:p>
        </p:txBody>
      </p:sp>
      <p:grpSp>
        <p:nvGrpSpPr>
          <p:cNvPr id="156" name="Group 155">
            <a:extLst>
              <a:ext uri="{FF2B5EF4-FFF2-40B4-BE49-F238E27FC236}">
                <a16:creationId xmlns:a16="http://schemas.microsoft.com/office/drawing/2014/main" id="{D65973E2-D202-428F-76C8-4794B7C5EFFB}"/>
              </a:ext>
            </a:extLst>
          </p:cNvPr>
          <p:cNvGrpSpPr/>
          <p:nvPr/>
        </p:nvGrpSpPr>
        <p:grpSpPr>
          <a:xfrm>
            <a:off x="0" y="0"/>
            <a:ext cx="18288000" cy="1645920"/>
            <a:chOff x="0" y="0"/>
            <a:chExt cx="18288000" cy="1645920"/>
          </a:xfrm>
        </p:grpSpPr>
        <p:sp>
          <p:nvSpPr>
            <p:cNvPr id="157" name="Title">
              <a:extLst>
                <a:ext uri="{FF2B5EF4-FFF2-40B4-BE49-F238E27FC236}">
                  <a16:creationId xmlns:a16="http://schemas.microsoft.com/office/drawing/2014/main" id="{BD96139A-5ED5-66C5-B3F3-53157460453E}"/>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C5AD7C"/>
                  </a:solidFill>
                  <a:latin typeface="Montserrat Bold"/>
                  <a:ea typeface="Calibri"/>
                  <a:cs typeface="Calibri"/>
                </a:rPr>
                <a:t>  GIC Orogenic Style High Grade Gold</a:t>
              </a:r>
            </a:p>
            <a:p>
              <a:endParaRPr lang="en-US" dirty="0"/>
            </a:p>
          </p:txBody>
        </p:sp>
        <p:cxnSp>
          <p:nvCxnSpPr>
            <p:cNvPr id="158" name="Straight Connector 157">
              <a:extLst>
                <a:ext uri="{FF2B5EF4-FFF2-40B4-BE49-F238E27FC236}">
                  <a16:creationId xmlns:a16="http://schemas.microsoft.com/office/drawing/2014/main" id="{459B6C93-650C-DF80-A18C-619C124CCFB8}"/>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Logo - Top Right">
              <a:extLst>
                <a:ext uri="{FF2B5EF4-FFF2-40B4-BE49-F238E27FC236}">
                  <a16:creationId xmlns:a16="http://schemas.microsoft.com/office/drawing/2014/main" id="{DEF761FD-F75B-BD54-E386-A9858D879D49}"/>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2195271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16D0-6D8C-F30B-C8DC-3CD565BB2B8C}"/>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E27F66B-018D-2B29-5190-397093B4F713}"/>
              </a:ext>
            </a:extLst>
          </p:cNvPr>
          <p:cNvSpPr txBox="1"/>
          <p:nvPr/>
        </p:nvSpPr>
        <p:spPr>
          <a:xfrm>
            <a:off x="12177693" y="3192625"/>
            <a:ext cx="5972714" cy="4909036"/>
          </a:xfrm>
          <a:prstGeom prst="rect">
            <a:avLst/>
          </a:prstGeom>
          <a:noFill/>
        </p:spPr>
        <p:txBody>
          <a:bodyPr wrap="square" rtlCol="0">
            <a:spAutoFit/>
          </a:bodyPr>
          <a:lstStyle/>
          <a:p>
            <a:pPr marL="428625" indent="-428625" defTabSz="1371600">
              <a:spcAft>
                <a:spcPts val="600"/>
              </a:spcAft>
              <a:buFont typeface="Arial" panose="020B0604020202020204" pitchFamily="34" charset="0"/>
              <a:buChar char="•"/>
              <a:defRPr/>
            </a:pPr>
            <a:r>
              <a:rPr lang="en-US" sz="2400" dirty="0">
                <a:solidFill>
                  <a:srgbClr val="283B5B"/>
                </a:solidFill>
                <a:latin typeface="Montserrat" pitchFamily="2" charset="77"/>
              </a:rPr>
              <a:t>Main body of gold mineralization occurs in a structural-stratigraphic package of mafic volcanics and volcaniclastics.</a:t>
            </a:r>
          </a:p>
          <a:p>
            <a:pPr defTabSz="1371600">
              <a:spcAft>
                <a:spcPts val="600"/>
              </a:spcAft>
              <a:defRPr/>
            </a:pPr>
            <a:endParaRPr lang="en-US" sz="2400" dirty="0">
              <a:solidFill>
                <a:srgbClr val="283B5B"/>
              </a:solidFill>
              <a:latin typeface="Montserrat" pitchFamily="2" charset="77"/>
              <a:ea typeface="Roboto" panose="02000000000000000000" pitchFamily="2" charset="0"/>
              <a:cs typeface="Roboto" panose="02000000000000000000" pitchFamily="2" charset="0"/>
            </a:endParaRPr>
          </a:p>
          <a:p>
            <a:pPr marL="428625" indent="-428625" defTabSz="1371600">
              <a:spcAft>
                <a:spcPts val="600"/>
              </a:spcAft>
              <a:buFont typeface="Arial" panose="020B0604020202020204" pitchFamily="34" charset="0"/>
              <a:buChar char="•"/>
              <a:defRPr/>
            </a:pPr>
            <a:r>
              <a:rPr lang="en-US" sz="2400" dirty="0">
                <a:solidFill>
                  <a:srgbClr val="283B5B"/>
                </a:solidFill>
                <a:latin typeface="Montserrat" pitchFamily="2" charset="77"/>
                <a:ea typeface="Roboto" panose="02000000000000000000" pitchFamily="2" charset="0"/>
                <a:cs typeface="Roboto" panose="02000000000000000000" pitchFamily="2" charset="0"/>
              </a:rPr>
              <a:t>2022 and 2024 drilling revealed high grade Au mineralization within Takla volcanics</a:t>
            </a:r>
          </a:p>
          <a:p>
            <a:pPr defTabSz="1371600">
              <a:spcAft>
                <a:spcPts val="600"/>
              </a:spcAft>
              <a:defRPr/>
            </a:pPr>
            <a:endParaRPr lang="en-US" sz="2400" dirty="0">
              <a:solidFill>
                <a:srgbClr val="283B5B"/>
              </a:solidFill>
              <a:latin typeface="Montserrat" pitchFamily="2" charset="77"/>
              <a:ea typeface="Roboto" panose="02000000000000000000" pitchFamily="2" charset="0"/>
              <a:cs typeface="Roboto" panose="02000000000000000000" pitchFamily="2" charset="0"/>
            </a:endParaRPr>
          </a:p>
          <a:p>
            <a:pPr marL="428625" indent="-428625" defTabSz="1371600">
              <a:spcBef>
                <a:spcPts val="600"/>
              </a:spcBef>
              <a:buFont typeface="Arial" panose="020B0604020202020204" pitchFamily="34" charset="0"/>
              <a:buChar char="•"/>
              <a:defRPr/>
            </a:pPr>
            <a:r>
              <a:rPr lang="en-US" sz="2400" dirty="0">
                <a:solidFill>
                  <a:srgbClr val="283B5B"/>
                </a:solidFill>
                <a:latin typeface="Montserrat" pitchFamily="2" charset="77"/>
                <a:ea typeface="Roboto" panose="02000000000000000000" pitchFamily="2" charset="0"/>
                <a:cs typeface="Roboto" panose="02000000000000000000" pitchFamily="2" charset="0"/>
              </a:rPr>
              <a:t>Coincident Au soil </a:t>
            </a:r>
            <a:r>
              <a:rPr lang="en-US" sz="2400" dirty="0">
                <a:solidFill>
                  <a:srgbClr val="003153"/>
                </a:solidFill>
                <a:latin typeface="Montserrat" pitchFamily="2" charset="77"/>
                <a:ea typeface="Roboto" panose="02000000000000000000" pitchFamily="2" charset="0"/>
                <a:cs typeface="Roboto" panose="02000000000000000000" pitchFamily="2" charset="0"/>
              </a:rPr>
              <a:t>(up to 1+ g/t) </a:t>
            </a:r>
            <a:r>
              <a:rPr lang="en-US" sz="2400" dirty="0">
                <a:solidFill>
                  <a:srgbClr val="283B5B"/>
                </a:solidFill>
                <a:latin typeface="Montserrat" pitchFamily="2" charset="77"/>
                <a:ea typeface="Roboto" panose="02000000000000000000" pitchFamily="2" charset="0"/>
                <a:cs typeface="Roboto" panose="02000000000000000000" pitchFamily="2" charset="0"/>
              </a:rPr>
              <a:t>and potentially related IP chargeability anomalies.</a:t>
            </a:r>
          </a:p>
        </p:txBody>
      </p:sp>
      <p:grpSp>
        <p:nvGrpSpPr>
          <p:cNvPr id="13" name="Group 12">
            <a:extLst>
              <a:ext uri="{FF2B5EF4-FFF2-40B4-BE49-F238E27FC236}">
                <a16:creationId xmlns:a16="http://schemas.microsoft.com/office/drawing/2014/main" id="{33CE6954-62F9-5441-763E-81186AFAEC43}"/>
              </a:ext>
            </a:extLst>
          </p:cNvPr>
          <p:cNvGrpSpPr/>
          <p:nvPr/>
        </p:nvGrpSpPr>
        <p:grpSpPr>
          <a:xfrm>
            <a:off x="0" y="0"/>
            <a:ext cx="18288000" cy="1645920"/>
            <a:chOff x="0" y="0"/>
            <a:chExt cx="18288000" cy="1645920"/>
          </a:xfrm>
        </p:grpSpPr>
        <p:sp>
          <p:nvSpPr>
            <p:cNvPr id="27" name="Title">
              <a:extLst>
                <a:ext uri="{FF2B5EF4-FFF2-40B4-BE49-F238E27FC236}">
                  <a16:creationId xmlns:a16="http://schemas.microsoft.com/office/drawing/2014/main" id="{07310DE4-DD9C-43A4-BCDC-AF3800374982}"/>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C5AD7C"/>
                  </a:solidFill>
                  <a:latin typeface="Montserrat Bold"/>
                  <a:ea typeface="Calibri"/>
                  <a:cs typeface="Calibri"/>
                </a:rPr>
                <a:t>  GIC Orogenic Style High Grade Gold</a:t>
              </a:r>
            </a:p>
            <a:p>
              <a:endParaRPr lang="en-US" dirty="0"/>
            </a:p>
          </p:txBody>
        </p:sp>
        <p:cxnSp>
          <p:nvCxnSpPr>
            <p:cNvPr id="32" name="Straight Connector 31">
              <a:extLst>
                <a:ext uri="{FF2B5EF4-FFF2-40B4-BE49-F238E27FC236}">
                  <a16:creationId xmlns:a16="http://schemas.microsoft.com/office/drawing/2014/main" id="{7579E240-8323-C6A7-C2B2-209DE913696D}"/>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Logo - Top Right">
              <a:extLst>
                <a:ext uri="{FF2B5EF4-FFF2-40B4-BE49-F238E27FC236}">
                  <a16:creationId xmlns:a16="http://schemas.microsoft.com/office/drawing/2014/main" id="{B535BDC6-280B-4780-8BDE-57D5ACAF9345}"/>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sp>
        <p:nvSpPr>
          <p:cNvPr id="1068" name="TextBox 1067">
            <a:extLst>
              <a:ext uri="{FF2B5EF4-FFF2-40B4-BE49-F238E27FC236}">
                <a16:creationId xmlns:a16="http://schemas.microsoft.com/office/drawing/2014/main" id="{56CE5B02-A959-2D7E-3F56-B5A976727C45}"/>
              </a:ext>
            </a:extLst>
          </p:cNvPr>
          <p:cNvSpPr txBox="1"/>
          <p:nvPr/>
        </p:nvSpPr>
        <p:spPr>
          <a:xfrm>
            <a:off x="17803364" y="9693848"/>
            <a:ext cx="399468" cy="369332"/>
          </a:xfrm>
          <a:prstGeom prst="rect">
            <a:avLst/>
          </a:prstGeom>
          <a:noFill/>
        </p:spPr>
        <p:txBody>
          <a:bodyPr wrap="none" rtlCol="0">
            <a:spAutoFit/>
          </a:bodyPr>
          <a:lstStyle/>
          <a:p>
            <a:r>
              <a:rPr lang="en-US" dirty="0">
                <a:solidFill>
                  <a:srgbClr val="283B5B"/>
                </a:solidFill>
                <a:latin typeface="Montserrat" pitchFamily="2" charset="77"/>
              </a:rPr>
              <a:t>12</a:t>
            </a:r>
          </a:p>
        </p:txBody>
      </p:sp>
      <p:sp>
        <p:nvSpPr>
          <p:cNvPr id="4" name="TextBox 3">
            <a:extLst>
              <a:ext uri="{FF2B5EF4-FFF2-40B4-BE49-F238E27FC236}">
                <a16:creationId xmlns:a16="http://schemas.microsoft.com/office/drawing/2014/main" id="{1BF12EE3-B816-94FA-49CB-505CEC5C9350}"/>
              </a:ext>
            </a:extLst>
          </p:cNvPr>
          <p:cNvSpPr txBox="1"/>
          <p:nvPr/>
        </p:nvSpPr>
        <p:spPr>
          <a:xfrm>
            <a:off x="9544286" y="7107943"/>
            <a:ext cx="2541027" cy="1015663"/>
          </a:xfrm>
          <a:prstGeom prst="rect">
            <a:avLst/>
          </a:prstGeom>
          <a:solidFill>
            <a:schemeClr val="bg1">
              <a:alpha val="75000"/>
            </a:schemeClr>
          </a:solidFill>
          <a:ln w="12700">
            <a:solidFill>
              <a:srgbClr val="C5AD7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B5B"/>
                </a:solidFill>
                <a:effectLst/>
                <a:uLnTx/>
                <a:uFillTx/>
                <a:latin typeface="Montserrat" pitchFamily="2" charset="77"/>
              </a:rPr>
              <a:t>WM22-02 </a:t>
            </a:r>
            <a:r>
              <a:rPr lang="en-US" sz="2000" b="1" dirty="0">
                <a:solidFill>
                  <a:srgbClr val="283B5B"/>
                </a:solidFill>
                <a:latin typeface="Montserrat" pitchFamily="2" charset="77"/>
              </a:rPr>
              <a:t>e</a:t>
            </a:r>
            <a:r>
              <a:rPr kumimoji="0" lang="en-US" sz="2000" b="1" i="0" u="none" strike="noStrike" kern="1200" cap="none" spc="0" normalizeH="0" baseline="0" noProof="0" dirty="0" err="1">
                <a:ln>
                  <a:noFill/>
                </a:ln>
                <a:solidFill>
                  <a:srgbClr val="283B5B"/>
                </a:solidFill>
                <a:effectLst/>
                <a:uLnTx/>
                <a:uFillTx/>
                <a:latin typeface="Montserrat" pitchFamily="2" charset="77"/>
              </a:rPr>
              <a:t>xt.</a:t>
            </a:r>
            <a:endParaRPr kumimoji="0" lang="en-US" sz="2000" b="1" i="0" u="none" strike="noStrike" kern="1200" cap="none" spc="0" normalizeH="0" baseline="0" noProof="0" dirty="0">
              <a:ln>
                <a:noFill/>
              </a:ln>
              <a:solidFill>
                <a:srgbClr val="283B5B"/>
              </a:solidFill>
              <a:effectLst/>
              <a:uLnTx/>
              <a:uFillTx/>
              <a:latin typeface="Montserrat"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283B5B"/>
                </a:solidFill>
                <a:latin typeface="Montserrat" pitchFamily="2" charset="77"/>
              </a:rPr>
              <a:t>96.92</a:t>
            </a:r>
            <a:r>
              <a:rPr kumimoji="0" lang="en-US" sz="2000" b="1" i="0" u="none" strike="noStrike" kern="1200" cap="none" spc="0" normalizeH="0" baseline="0" noProof="0" dirty="0">
                <a:ln>
                  <a:noFill/>
                </a:ln>
                <a:solidFill>
                  <a:srgbClr val="283B5B"/>
                </a:solidFill>
                <a:effectLst/>
                <a:uLnTx/>
                <a:uFillTx/>
                <a:latin typeface="Montserrat" pitchFamily="2" charset="77"/>
              </a:rPr>
              <a:t> m at 2.16 g/t Au </a:t>
            </a:r>
          </a:p>
        </p:txBody>
      </p:sp>
      <p:cxnSp>
        <p:nvCxnSpPr>
          <p:cNvPr id="23" name="Straight Arrow Connector 22">
            <a:extLst>
              <a:ext uri="{FF2B5EF4-FFF2-40B4-BE49-F238E27FC236}">
                <a16:creationId xmlns:a16="http://schemas.microsoft.com/office/drawing/2014/main" id="{02E19C43-0AAC-FD64-3458-AE8046388B25}"/>
              </a:ext>
            </a:extLst>
          </p:cNvPr>
          <p:cNvCxnSpPr>
            <a:cxnSpLocks/>
            <a:stCxn id="4" idx="1"/>
          </p:cNvCxnSpPr>
          <p:nvPr/>
        </p:nvCxnSpPr>
        <p:spPr>
          <a:xfrm flipH="1" flipV="1">
            <a:off x="5708784" y="7461886"/>
            <a:ext cx="3835502" cy="153889"/>
          </a:xfrm>
          <a:prstGeom prst="straightConnector1">
            <a:avLst/>
          </a:prstGeom>
          <a:ln w="19050">
            <a:solidFill>
              <a:srgbClr val="C5AD7C"/>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C136F26-5640-0D9C-1DF2-FD0BBC73C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60" y="2017958"/>
            <a:ext cx="11433115" cy="7205744"/>
          </a:xfrm>
          <a:prstGeom prst="rect">
            <a:avLst/>
          </a:prstGeom>
        </p:spPr>
      </p:pic>
      <p:sp>
        <p:nvSpPr>
          <p:cNvPr id="14" name="Arrow: Up 17">
            <a:extLst>
              <a:ext uri="{FF2B5EF4-FFF2-40B4-BE49-F238E27FC236}">
                <a16:creationId xmlns:a16="http://schemas.microsoft.com/office/drawing/2014/main" id="{D42F508A-A57E-05B3-C268-B8814819DEB0}"/>
              </a:ext>
            </a:extLst>
          </p:cNvPr>
          <p:cNvSpPr/>
          <p:nvPr/>
        </p:nvSpPr>
        <p:spPr>
          <a:xfrm rot="17909478">
            <a:off x="2835757" y="2968991"/>
            <a:ext cx="400158" cy="3719523"/>
          </a:xfrm>
          <a:prstGeom prst="upArrow">
            <a:avLst/>
          </a:prstGeom>
          <a:solidFill>
            <a:srgbClr val="0031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14">
            <a:extLst>
              <a:ext uri="{FF2B5EF4-FFF2-40B4-BE49-F238E27FC236}">
                <a16:creationId xmlns:a16="http://schemas.microsoft.com/office/drawing/2014/main" id="{75BE9FC1-01ED-990D-966D-8385BC9D6416}"/>
              </a:ext>
            </a:extLst>
          </p:cNvPr>
          <p:cNvSpPr txBox="1"/>
          <p:nvPr/>
        </p:nvSpPr>
        <p:spPr>
          <a:xfrm rot="1671855">
            <a:off x="1177477" y="5018826"/>
            <a:ext cx="3167073" cy="584775"/>
          </a:xfrm>
          <a:prstGeom prst="rect">
            <a:avLst/>
          </a:prstGeom>
          <a:noFill/>
        </p:spPr>
        <p:txBody>
          <a:bodyPr wrap="square" rtlCol="0">
            <a:spAutoFit/>
          </a:bodyPr>
          <a:lstStyle/>
          <a:p>
            <a:pPr algn="ctr"/>
            <a:r>
              <a:rPr lang="en-US" sz="1600" b="1" dirty="0">
                <a:solidFill>
                  <a:srgbClr val="003153"/>
                </a:solidFill>
                <a:latin typeface="Montserrat" pitchFamily="2" charset="77"/>
              </a:rPr>
              <a:t>Potential for related up-dip Au mineralization</a:t>
            </a:r>
          </a:p>
        </p:txBody>
      </p:sp>
      <p:pic>
        <p:nvPicPr>
          <p:cNvPr id="16" name="Picture 15">
            <a:extLst>
              <a:ext uri="{FF2B5EF4-FFF2-40B4-BE49-F238E27FC236}">
                <a16:creationId xmlns:a16="http://schemas.microsoft.com/office/drawing/2014/main" id="{B869EC5A-B8BE-C66A-A18C-BE043DDFF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96" y="5097039"/>
            <a:ext cx="1231197" cy="4329581"/>
          </a:xfrm>
          <a:prstGeom prst="rect">
            <a:avLst/>
          </a:prstGeom>
        </p:spPr>
      </p:pic>
      <p:sp>
        <p:nvSpPr>
          <p:cNvPr id="20" name="TextBox 19">
            <a:extLst>
              <a:ext uri="{FF2B5EF4-FFF2-40B4-BE49-F238E27FC236}">
                <a16:creationId xmlns:a16="http://schemas.microsoft.com/office/drawing/2014/main" id="{85A41150-305F-7304-31FE-CCE67F73DA24}"/>
              </a:ext>
            </a:extLst>
          </p:cNvPr>
          <p:cNvSpPr txBox="1"/>
          <p:nvPr/>
        </p:nvSpPr>
        <p:spPr>
          <a:xfrm>
            <a:off x="3275726" y="3342964"/>
            <a:ext cx="24106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83B5B"/>
                </a:solidFill>
                <a:effectLst/>
                <a:uLnTx/>
                <a:uFillTx/>
                <a:latin typeface="Montserrat" pitchFamily="2" charset="77"/>
              </a:rPr>
              <a:t>Modelled Fault</a:t>
            </a:r>
          </a:p>
        </p:txBody>
      </p:sp>
      <p:sp>
        <p:nvSpPr>
          <p:cNvPr id="21" name="TextBox 20">
            <a:extLst>
              <a:ext uri="{FF2B5EF4-FFF2-40B4-BE49-F238E27FC236}">
                <a16:creationId xmlns:a16="http://schemas.microsoft.com/office/drawing/2014/main" id="{FC659F0E-5A6E-5845-D9B3-5D7F4372B4E9}"/>
              </a:ext>
            </a:extLst>
          </p:cNvPr>
          <p:cNvSpPr txBox="1"/>
          <p:nvPr/>
        </p:nvSpPr>
        <p:spPr>
          <a:xfrm>
            <a:off x="9244252" y="4997045"/>
            <a:ext cx="3379519"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83B5B"/>
                </a:solidFill>
                <a:effectLst/>
                <a:uLnTx/>
                <a:uFillTx/>
                <a:latin typeface="Montserrat" pitchFamily="2" charset="77"/>
              </a:rPr>
              <a:t>Variably silicified volcanics and breccias</a:t>
            </a:r>
          </a:p>
        </p:txBody>
      </p:sp>
      <p:sp>
        <p:nvSpPr>
          <p:cNvPr id="22" name="TextBox 21">
            <a:extLst>
              <a:ext uri="{FF2B5EF4-FFF2-40B4-BE49-F238E27FC236}">
                <a16:creationId xmlns:a16="http://schemas.microsoft.com/office/drawing/2014/main" id="{FB2A6DFC-8A50-7653-4F5B-8AF32E36BCE5}"/>
              </a:ext>
            </a:extLst>
          </p:cNvPr>
          <p:cNvSpPr txBox="1"/>
          <p:nvPr/>
        </p:nvSpPr>
        <p:spPr>
          <a:xfrm>
            <a:off x="9394052" y="7261830"/>
            <a:ext cx="2957707"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83B5B"/>
                </a:solidFill>
                <a:effectLst/>
                <a:uLnTx/>
                <a:uFillTx/>
                <a:latin typeface="Montserrat" pitchFamily="2" charset="77"/>
              </a:rPr>
              <a:t>Mafic volcanics and volcaniclastics</a:t>
            </a:r>
          </a:p>
        </p:txBody>
      </p:sp>
      <p:sp>
        <p:nvSpPr>
          <p:cNvPr id="26" name="TextBox 25">
            <a:extLst>
              <a:ext uri="{FF2B5EF4-FFF2-40B4-BE49-F238E27FC236}">
                <a16:creationId xmlns:a16="http://schemas.microsoft.com/office/drawing/2014/main" id="{B43B615B-1D87-107C-469E-1D6232FCA4FF}"/>
              </a:ext>
            </a:extLst>
          </p:cNvPr>
          <p:cNvSpPr txBox="1"/>
          <p:nvPr/>
        </p:nvSpPr>
        <p:spPr>
          <a:xfrm rot="1738878">
            <a:off x="2988638" y="5194676"/>
            <a:ext cx="3860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B5B"/>
                </a:solidFill>
                <a:effectLst/>
                <a:uLnTx/>
                <a:uFillTx/>
                <a:latin typeface="Montserrat" pitchFamily="2" charset="77"/>
              </a:rPr>
              <a:t>Mineralized mafic package</a:t>
            </a:r>
          </a:p>
        </p:txBody>
      </p:sp>
      <p:sp>
        <p:nvSpPr>
          <p:cNvPr id="28" name="TextBox 27">
            <a:extLst>
              <a:ext uri="{FF2B5EF4-FFF2-40B4-BE49-F238E27FC236}">
                <a16:creationId xmlns:a16="http://schemas.microsoft.com/office/drawing/2014/main" id="{63A7917E-B3C5-3504-436D-2826351F8AE4}"/>
              </a:ext>
            </a:extLst>
          </p:cNvPr>
          <p:cNvSpPr txBox="1"/>
          <p:nvPr/>
        </p:nvSpPr>
        <p:spPr>
          <a:xfrm>
            <a:off x="2017728" y="6821419"/>
            <a:ext cx="4359749"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283B5B"/>
                </a:solidFill>
                <a:effectLst/>
                <a:uLnTx/>
                <a:uFillTx/>
                <a:latin typeface="Montserrat" pitchFamily="2" charset="77"/>
              </a:rPr>
              <a:t>Intermediate – mafic volcanics and volcaniclastics</a:t>
            </a:r>
          </a:p>
        </p:txBody>
      </p:sp>
      <p:sp>
        <p:nvSpPr>
          <p:cNvPr id="29" name="TextBox 28">
            <a:extLst>
              <a:ext uri="{FF2B5EF4-FFF2-40B4-BE49-F238E27FC236}">
                <a16:creationId xmlns:a16="http://schemas.microsoft.com/office/drawing/2014/main" id="{6E9BA974-9558-EF49-3487-2DFAC1FA87AB}"/>
              </a:ext>
            </a:extLst>
          </p:cNvPr>
          <p:cNvSpPr txBox="1"/>
          <p:nvPr/>
        </p:nvSpPr>
        <p:spPr>
          <a:xfrm>
            <a:off x="1152296" y="9399439"/>
            <a:ext cx="1107647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83B5B"/>
                </a:solidFill>
                <a:effectLst/>
                <a:uLnTx/>
                <a:uFillTx/>
                <a:latin typeface="Montserrat" pitchFamily="2" charset="77"/>
              </a:rPr>
              <a:t>Cross section view of  2024 drilling within preliminary stratigraphy and structural model at GIC. Looking East</a:t>
            </a:r>
          </a:p>
        </p:txBody>
      </p:sp>
      <p:sp>
        <p:nvSpPr>
          <p:cNvPr id="30" name="TextBox 29">
            <a:extLst>
              <a:ext uri="{FF2B5EF4-FFF2-40B4-BE49-F238E27FC236}">
                <a16:creationId xmlns:a16="http://schemas.microsoft.com/office/drawing/2014/main" id="{935EED4B-A3B7-B73F-EC79-9DEB77931922}"/>
              </a:ext>
            </a:extLst>
          </p:cNvPr>
          <p:cNvSpPr txBox="1"/>
          <p:nvPr/>
        </p:nvSpPr>
        <p:spPr>
          <a:xfrm>
            <a:off x="1305868" y="2155611"/>
            <a:ext cx="2754618" cy="584775"/>
          </a:xfrm>
          <a:prstGeom prst="rect">
            <a:avLst/>
          </a:prstGeom>
          <a:solidFill>
            <a:schemeClr val="bg1"/>
          </a:solidFill>
          <a:ln w="19050">
            <a:solidFill>
              <a:srgbClr val="00315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283B5B"/>
                </a:solidFill>
                <a:effectLst/>
                <a:uLnTx/>
                <a:uFillTx/>
                <a:latin typeface="Montserrat" pitchFamily="2" charset="77"/>
              </a:rPr>
              <a:t>Rock Sample GO90175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283B5B"/>
                </a:solidFill>
                <a:effectLst/>
                <a:uLnTx/>
                <a:uFillTx/>
                <a:latin typeface="Montserrat" pitchFamily="2" charset="77"/>
              </a:rPr>
              <a:t>1.29 g/t Au</a:t>
            </a:r>
          </a:p>
        </p:txBody>
      </p:sp>
      <p:cxnSp>
        <p:nvCxnSpPr>
          <p:cNvPr id="35" name="Straight Arrow Connector 34">
            <a:extLst>
              <a:ext uri="{FF2B5EF4-FFF2-40B4-BE49-F238E27FC236}">
                <a16:creationId xmlns:a16="http://schemas.microsoft.com/office/drawing/2014/main" id="{0B40D54C-DB67-CDF3-00E7-43CE297D9EA8}"/>
              </a:ext>
            </a:extLst>
          </p:cNvPr>
          <p:cNvCxnSpPr>
            <a:cxnSpLocks/>
          </p:cNvCxnSpPr>
          <p:nvPr/>
        </p:nvCxnSpPr>
        <p:spPr>
          <a:xfrm flipH="1">
            <a:off x="1577194" y="2740386"/>
            <a:ext cx="1109901" cy="708836"/>
          </a:xfrm>
          <a:prstGeom prst="straightConnector1">
            <a:avLst/>
          </a:prstGeom>
          <a:ln w="25400">
            <a:solidFill>
              <a:srgbClr val="003153"/>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86036B4-3784-6E11-E6D0-821ECAA3E08E}"/>
              </a:ext>
            </a:extLst>
          </p:cNvPr>
          <p:cNvSpPr txBox="1"/>
          <p:nvPr/>
        </p:nvSpPr>
        <p:spPr>
          <a:xfrm>
            <a:off x="9263436" y="5868405"/>
            <a:ext cx="2154224" cy="400110"/>
          </a:xfrm>
          <a:prstGeom prst="rect">
            <a:avLst/>
          </a:prstGeom>
          <a:solidFill>
            <a:schemeClr val="bg1">
              <a:alpha val="75000"/>
            </a:schemeClr>
          </a:solidFill>
          <a:ln w="12700">
            <a:solidFill>
              <a:srgbClr val="00315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B5B"/>
                </a:solidFill>
                <a:effectLst/>
                <a:uLnTx/>
                <a:uFillTx/>
                <a:latin typeface="Montserrat" pitchFamily="2" charset="77"/>
              </a:rPr>
              <a:t>WM24-02</a:t>
            </a:r>
          </a:p>
        </p:txBody>
      </p:sp>
      <p:sp>
        <p:nvSpPr>
          <p:cNvPr id="56" name="TextBox 55">
            <a:extLst>
              <a:ext uri="{FF2B5EF4-FFF2-40B4-BE49-F238E27FC236}">
                <a16:creationId xmlns:a16="http://schemas.microsoft.com/office/drawing/2014/main" id="{097CA5AC-178E-5BA5-0F68-FC06C3D72882}"/>
              </a:ext>
            </a:extLst>
          </p:cNvPr>
          <p:cNvSpPr txBox="1"/>
          <p:nvPr/>
        </p:nvSpPr>
        <p:spPr>
          <a:xfrm>
            <a:off x="9263436" y="6319656"/>
            <a:ext cx="2154224" cy="400110"/>
          </a:xfrm>
          <a:prstGeom prst="rect">
            <a:avLst/>
          </a:prstGeom>
          <a:solidFill>
            <a:schemeClr val="bg1">
              <a:alpha val="75000"/>
            </a:schemeClr>
          </a:solidFill>
          <a:ln w="12700">
            <a:solidFill>
              <a:srgbClr val="00315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B5B"/>
                </a:solidFill>
                <a:effectLst/>
                <a:uLnTx/>
                <a:uFillTx/>
                <a:latin typeface="Montserrat" pitchFamily="2" charset="77"/>
              </a:rPr>
              <a:t>WM22-02 </a:t>
            </a:r>
            <a:r>
              <a:rPr lang="en-US" sz="2000" b="1" dirty="0">
                <a:solidFill>
                  <a:srgbClr val="283B5B"/>
                </a:solidFill>
                <a:latin typeface="Montserrat" pitchFamily="2" charset="77"/>
              </a:rPr>
              <a:t>e</a:t>
            </a:r>
            <a:r>
              <a:rPr kumimoji="0" lang="en-US" sz="2000" b="1" i="0" u="none" strike="noStrike" kern="1200" cap="none" spc="0" normalizeH="0" baseline="0" noProof="0" dirty="0">
                <a:ln>
                  <a:noFill/>
                </a:ln>
                <a:solidFill>
                  <a:srgbClr val="283B5B"/>
                </a:solidFill>
                <a:effectLst/>
                <a:uLnTx/>
                <a:uFillTx/>
                <a:latin typeface="Montserrat" pitchFamily="2" charset="77"/>
              </a:rPr>
              <a:t>xt.</a:t>
            </a:r>
          </a:p>
        </p:txBody>
      </p:sp>
      <p:sp>
        <p:nvSpPr>
          <p:cNvPr id="57" name="TextBox 56">
            <a:extLst>
              <a:ext uri="{FF2B5EF4-FFF2-40B4-BE49-F238E27FC236}">
                <a16:creationId xmlns:a16="http://schemas.microsoft.com/office/drawing/2014/main" id="{1BCBF461-8AA7-EAD1-E44D-7DFB3C40EF29}"/>
              </a:ext>
            </a:extLst>
          </p:cNvPr>
          <p:cNvSpPr txBox="1"/>
          <p:nvPr/>
        </p:nvSpPr>
        <p:spPr>
          <a:xfrm>
            <a:off x="9263436" y="6806013"/>
            <a:ext cx="2154224" cy="400110"/>
          </a:xfrm>
          <a:prstGeom prst="rect">
            <a:avLst/>
          </a:prstGeom>
          <a:solidFill>
            <a:schemeClr val="bg1">
              <a:alpha val="75000"/>
            </a:schemeClr>
          </a:solidFill>
          <a:ln w="12700">
            <a:solidFill>
              <a:srgbClr val="00315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83B5B"/>
                </a:solidFill>
                <a:effectLst/>
                <a:uLnTx/>
                <a:uFillTx/>
                <a:latin typeface="Montserrat" pitchFamily="2" charset="77"/>
              </a:rPr>
              <a:t>WM24-01</a:t>
            </a:r>
          </a:p>
        </p:txBody>
      </p:sp>
      <p:cxnSp>
        <p:nvCxnSpPr>
          <p:cNvPr id="59" name="Straight Arrow Connector 58">
            <a:extLst>
              <a:ext uri="{FF2B5EF4-FFF2-40B4-BE49-F238E27FC236}">
                <a16:creationId xmlns:a16="http://schemas.microsoft.com/office/drawing/2014/main" id="{21C9F934-CF56-D197-0B50-F661AA5D3003}"/>
              </a:ext>
            </a:extLst>
          </p:cNvPr>
          <p:cNvCxnSpPr>
            <a:cxnSpLocks/>
            <a:stCxn id="55" idx="1"/>
          </p:cNvCxnSpPr>
          <p:nvPr/>
        </p:nvCxnSpPr>
        <p:spPr>
          <a:xfrm flipH="1">
            <a:off x="7418397" y="6068460"/>
            <a:ext cx="1845039" cy="0"/>
          </a:xfrm>
          <a:prstGeom prst="straightConnector1">
            <a:avLst/>
          </a:prstGeom>
          <a:ln w="1905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026" name="Straight Arrow Connector 1025">
            <a:extLst>
              <a:ext uri="{FF2B5EF4-FFF2-40B4-BE49-F238E27FC236}">
                <a16:creationId xmlns:a16="http://schemas.microsoft.com/office/drawing/2014/main" id="{AA72DA2A-A55B-DE9E-9F3D-C3E29BF6DE35}"/>
              </a:ext>
            </a:extLst>
          </p:cNvPr>
          <p:cNvCxnSpPr>
            <a:cxnSpLocks/>
            <a:stCxn id="56" idx="1"/>
          </p:cNvCxnSpPr>
          <p:nvPr/>
        </p:nvCxnSpPr>
        <p:spPr>
          <a:xfrm flipH="1" flipV="1">
            <a:off x="7227011" y="6504888"/>
            <a:ext cx="2036425" cy="14823"/>
          </a:xfrm>
          <a:prstGeom prst="straightConnector1">
            <a:avLst/>
          </a:prstGeom>
          <a:ln w="19050">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030" name="Straight Arrow Connector 1029">
            <a:extLst>
              <a:ext uri="{FF2B5EF4-FFF2-40B4-BE49-F238E27FC236}">
                <a16:creationId xmlns:a16="http://schemas.microsoft.com/office/drawing/2014/main" id="{34A4B8A2-CF58-0FA1-A9DC-CCA43589D8F5}"/>
              </a:ext>
            </a:extLst>
          </p:cNvPr>
          <p:cNvCxnSpPr>
            <a:cxnSpLocks/>
            <a:stCxn id="57" idx="1"/>
          </p:cNvCxnSpPr>
          <p:nvPr/>
        </p:nvCxnSpPr>
        <p:spPr>
          <a:xfrm flipH="1" flipV="1">
            <a:off x="7252038" y="6975529"/>
            <a:ext cx="2011398" cy="30539"/>
          </a:xfrm>
          <a:prstGeom prst="straightConnector1">
            <a:avLst/>
          </a:prstGeom>
          <a:ln w="19050">
            <a:solidFill>
              <a:srgbClr val="0031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40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BBD2-CB55-A057-EDCA-AECCBAC2645E}"/>
            </a:ext>
          </a:extLst>
        </p:cNvPr>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CD2A7218-CFD4-E942-9D6B-DA1E03D9A0CB}"/>
              </a:ext>
            </a:extLst>
          </p:cNvPr>
          <p:cNvCxnSpPr>
            <a:cxnSpLocks/>
          </p:cNvCxnSpPr>
          <p:nvPr/>
        </p:nvCxnSpPr>
        <p:spPr>
          <a:xfrm>
            <a:off x="12747202" y="3595954"/>
            <a:ext cx="2890856" cy="90392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39A2BF-3C7F-10D1-6344-5D22543AF6D5}"/>
              </a:ext>
            </a:extLst>
          </p:cNvPr>
          <p:cNvSpPr txBox="1"/>
          <p:nvPr/>
        </p:nvSpPr>
        <p:spPr>
          <a:xfrm rot="1061489">
            <a:off x="13628207" y="4044486"/>
            <a:ext cx="1016625" cy="400110"/>
          </a:xfrm>
          <a:prstGeom prst="rect">
            <a:avLst/>
          </a:prstGeom>
          <a:noFill/>
        </p:spPr>
        <p:txBody>
          <a:bodyPr wrap="none" rtlCol="0">
            <a:spAutoFit/>
          </a:bodyPr>
          <a:lstStyle/>
          <a:p>
            <a:r>
              <a:rPr lang="en-US" sz="2000" b="1" dirty="0">
                <a:solidFill>
                  <a:schemeClr val="bg1"/>
                </a:solidFill>
                <a:latin typeface="Montserrat" pitchFamily="2" charset="77"/>
              </a:rPr>
              <a:t>1.5 km</a:t>
            </a:r>
          </a:p>
        </p:txBody>
      </p:sp>
      <p:sp>
        <p:nvSpPr>
          <p:cNvPr id="17" name="TextBox 16">
            <a:extLst>
              <a:ext uri="{FF2B5EF4-FFF2-40B4-BE49-F238E27FC236}">
                <a16:creationId xmlns:a16="http://schemas.microsoft.com/office/drawing/2014/main" id="{AE25C6FA-5F31-473C-2B17-AAD737BAD356}"/>
              </a:ext>
            </a:extLst>
          </p:cNvPr>
          <p:cNvSpPr txBox="1"/>
          <p:nvPr/>
        </p:nvSpPr>
        <p:spPr>
          <a:xfrm rot="905518">
            <a:off x="10740401" y="3153163"/>
            <a:ext cx="1479892" cy="400110"/>
          </a:xfrm>
          <a:prstGeom prst="rect">
            <a:avLst/>
          </a:prstGeom>
          <a:noFill/>
        </p:spPr>
        <p:txBody>
          <a:bodyPr wrap="none" rtlCol="0">
            <a:spAutoFit/>
          </a:bodyPr>
          <a:lstStyle/>
          <a:p>
            <a:r>
              <a:rPr lang="en-US" sz="2000" dirty="0">
                <a:solidFill>
                  <a:schemeClr val="bg1"/>
                </a:solidFill>
                <a:latin typeface="Montserrat" pitchFamily="2" charset="77"/>
              </a:rPr>
              <a:t>WM22-04</a:t>
            </a:r>
          </a:p>
        </p:txBody>
      </p:sp>
      <p:grpSp>
        <p:nvGrpSpPr>
          <p:cNvPr id="24" name="Group 23">
            <a:extLst>
              <a:ext uri="{FF2B5EF4-FFF2-40B4-BE49-F238E27FC236}">
                <a16:creationId xmlns:a16="http://schemas.microsoft.com/office/drawing/2014/main" id="{2AEEF54E-FF5F-99F5-5842-22049A32A5CE}"/>
              </a:ext>
            </a:extLst>
          </p:cNvPr>
          <p:cNvGrpSpPr/>
          <p:nvPr/>
        </p:nvGrpSpPr>
        <p:grpSpPr>
          <a:xfrm>
            <a:off x="0" y="0"/>
            <a:ext cx="18288000" cy="1645920"/>
            <a:chOff x="0" y="0"/>
            <a:chExt cx="18288000" cy="1645920"/>
          </a:xfrm>
        </p:grpSpPr>
        <p:sp>
          <p:nvSpPr>
            <p:cNvPr id="26" name="Title">
              <a:extLst>
                <a:ext uri="{FF2B5EF4-FFF2-40B4-BE49-F238E27FC236}">
                  <a16:creationId xmlns:a16="http://schemas.microsoft.com/office/drawing/2014/main" id="{8C625036-F598-34C5-6DBD-30AE182EE494}"/>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C5AD7C"/>
                  </a:solidFill>
                  <a:latin typeface="Montserrat Bold"/>
                  <a:ea typeface="Calibri"/>
                  <a:cs typeface="Calibri"/>
                </a:rPr>
                <a:t>  ROI Porphyry Prospect</a:t>
              </a:r>
            </a:p>
            <a:p>
              <a:endParaRPr lang="en-US" dirty="0"/>
            </a:p>
          </p:txBody>
        </p:sp>
        <p:cxnSp>
          <p:nvCxnSpPr>
            <p:cNvPr id="33" name="Straight Connector 32">
              <a:extLst>
                <a:ext uri="{FF2B5EF4-FFF2-40B4-BE49-F238E27FC236}">
                  <a16:creationId xmlns:a16="http://schemas.microsoft.com/office/drawing/2014/main" id="{9A662AED-721E-1E41-25B0-BEB7A834E3F4}"/>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Logo - Top Right">
              <a:extLst>
                <a:ext uri="{FF2B5EF4-FFF2-40B4-BE49-F238E27FC236}">
                  <a16:creationId xmlns:a16="http://schemas.microsoft.com/office/drawing/2014/main" id="{822BEF59-E9AB-01DD-AB22-44FB6F90BA36}"/>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pic>
        <p:nvPicPr>
          <p:cNvPr id="3" name="Picture 2">
            <a:extLst>
              <a:ext uri="{FF2B5EF4-FFF2-40B4-BE49-F238E27FC236}">
                <a16:creationId xmlns:a16="http://schemas.microsoft.com/office/drawing/2014/main" id="{FEBCC133-4323-25A7-FBBB-6930D588E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037" y="2267850"/>
            <a:ext cx="13285927" cy="7257372"/>
          </a:xfrm>
          <a:prstGeom prst="rect">
            <a:avLst/>
          </a:prstGeom>
        </p:spPr>
      </p:pic>
      <p:grpSp>
        <p:nvGrpSpPr>
          <p:cNvPr id="4" name="Group 3">
            <a:extLst>
              <a:ext uri="{FF2B5EF4-FFF2-40B4-BE49-F238E27FC236}">
                <a16:creationId xmlns:a16="http://schemas.microsoft.com/office/drawing/2014/main" id="{3E1B54D2-7FE7-A5A3-578D-7B983AC9EB03}"/>
              </a:ext>
            </a:extLst>
          </p:cNvPr>
          <p:cNvGrpSpPr>
            <a:grpSpLocks noChangeAspect="1"/>
          </p:cNvGrpSpPr>
          <p:nvPr/>
        </p:nvGrpSpPr>
        <p:grpSpPr>
          <a:xfrm>
            <a:off x="2641971" y="7675926"/>
            <a:ext cx="1571429" cy="1689116"/>
            <a:chOff x="4105027" y="6632917"/>
            <a:chExt cx="1617949" cy="1739121"/>
          </a:xfrm>
        </p:grpSpPr>
        <p:grpSp>
          <p:nvGrpSpPr>
            <p:cNvPr id="5" name="Group 4">
              <a:extLst>
                <a:ext uri="{FF2B5EF4-FFF2-40B4-BE49-F238E27FC236}">
                  <a16:creationId xmlns:a16="http://schemas.microsoft.com/office/drawing/2014/main" id="{31B3D82A-A452-1A2A-F94D-D4BFC3484FDF}"/>
                </a:ext>
              </a:extLst>
            </p:cNvPr>
            <p:cNvGrpSpPr/>
            <p:nvPr/>
          </p:nvGrpSpPr>
          <p:grpSpPr>
            <a:xfrm>
              <a:off x="4105027" y="6632917"/>
              <a:ext cx="1617949" cy="1739121"/>
              <a:chOff x="1342412" y="5767478"/>
              <a:chExt cx="1617949" cy="1739121"/>
            </a:xfrm>
          </p:grpSpPr>
          <p:grpSp>
            <p:nvGrpSpPr>
              <p:cNvPr id="12" name="Group 11">
                <a:extLst>
                  <a:ext uri="{FF2B5EF4-FFF2-40B4-BE49-F238E27FC236}">
                    <a16:creationId xmlns:a16="http://schemas.microsoft.com/office/drawing/2014/main" id="{166AC1E0-D892-26AC-5942-E325460C391B}"/>
                  </a:ext>
                </a:extLst>
              </p:cNvPr>
              <p:cNvGrpSpPr/>
              <p:nvPr/>
            </p:nvGrpSpPr>
            <p:grpSpPr>
              <a:xfrm>
                <a:off x="1342412" y="5767478"/>
                <a:ext cx="1526589" cy="1739121"/>
                <a:chOff x="-1329320" y="4497906"/>
                <a:chExt cx="1599577" cy="1739121"/>
              </a:xfrm>
            </p:grpSpPr>
            <p:sp>
              <p:nvSpPr>
                <p:cNvPr id="15" name="Rectangle 14">
                  <a:extLst>
                    <a:ext uri="{FF2B5EF4-FFF2-40B4-BE49-F238E27FC236}">
                      <a16:creationId xmlns:a16="http://schemas.microsoft.com/office/drawing/2014/main" id="{E091F51C-5C27-D263-29D2-04BAAD831982}"/>
                    </a:ext>
                  </a:extLst>
                </p:cNvPr>
                <p:cNvSpPr/>
                <p:nvPr/>
              </p:nvSpPr>
              <p:spPr>
                <a:xfrm>
                  <a:off x="-1329320" y="4497906"/>
                  <a:ext cx="1599576" cy="1739121"/>
                </a:xfrm>
                <a:prstGeom prst="rect">
                  <a:avLst/>
                </a:prstGeom>
                <a:solidFill>
                  <a:schemeClr val="bg1"/>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itchFamily="2" charset="77"/>
                  </a:endParaRPr>
                </a:p>
              </p:txBody>
            </p:sp>
            <p:sp>
              <p:nvSpPr>
                <p:cNvPr id="16" name="TextBox 15">
                  <a:extLst>
                    <a:ext uri="{FF2B5EF4-FFF2-40B4-BE49-F238E27FC236}">
                      <a16:creationId xmlns:a16="http://schemas.microsoft.com/office/drawing/2014/main" id="{3AAFD18A-DE1A-D958-D7E5-CAC4CF9B9A6B}"/>
                    </a:ext>
                  </a:extLst>
                </p:cNvPr>
                <p:cNvSpPr txBox="1"/>
                <p:nvPr/>
              </p:nvSpPr>
              <p:spPr>
                <a:xfrm>
                  <a:off x="-1329319" y="4535963"/>
                  <a:ext cx="1599576" cy="461665"/>
                </a:xfrm>
                <a:prstGeom prst="rect">
                  <a:avLst/>
                </a:prstGeom>
                <a:noFill/>
              </p:spPr>
              <p:txBody>
                <a:bodyPr wrap="square" rtlCol="0">
                  <a:spAutoFit/>
                </a:bodyPr>
                <a:lstStyle/>
                <a:p>
                  <a:pPr algn="ctr"/>
                  <a:r>
                    <a:rPr lang="en-US" sz="1200" dirty="0">
                      <a:solidFill>
                        <a:srgbClr val="283B5B"/>
                      </a:solidFill>
                      <a:latin typeface="Montserrat" pitchFamily="2" charset="77"/>
                    </a:rPr>
                    <a:t>MoRock Grab Samples (ppm)</a:t>
                  </a:r>
                </a:p>
              </p:txBody>
            </p:sp>
          </p:grpSp>
          <p:sp>
            <p:nvSpPr>
              <p:cNvPr id="14" name="TextBox 13">
                <a:extLst>
                  <a:ext uri="{FF2B5EF4-FFF2-40B4-BE49-F238E27FC236}">
                    <a16:creationId xmlns:a16="http://schemas.microsoft.com/office/drawing/2014/main" id="{5AB6F417-C068-658B-EE21-1466A5DB3345}"/>
                  </a:ext>
                </a:extLst>
              </p:cNvPr>
              <p:cNvSpPr txBox="1"/>
              <p:nvPr/>
            </p:nvSpPr>
            <p:spPr>
              <a:xfrm>
                <a:off x="1675021" y="6268114"/>
                <a:ext cx="1285340" cy="1200329"/>
              </a:xfrm>
              <a:prstGeom prst="rect">
                <a:avLst/>
              </a:prstGeom>
              <a:noFill/>
            </p:spPr>
            <p:txBody>
              <a:bodyPr wrap="square" rtlCol="0">
                <a:spAutoFit/>
              </a:bodyPr>
              <a:lstStyle/>
              <a:p>
                <a:r>
                  <a:rPr lang="en-US" sz="1200" dirty="0">
                    <a:solidFill>
                      <a:srgbClr val="283B5B"/>
                    </a:solidFill>
                    <a:latin typeface="Montserrat" pitchFamily="2" charset="77"/>
                  </a:rPr>
                  <a:t>&lt; 20 </a:t>
                </a:r>
                <a:r>
                  <a:rPr lang="en-US" sz="800" dirty="0">
                    <a:solidFill>
                      <a:srgbClr val="283B5B"/>
                    </a:solidFill>
                    <a:latin typeface="Montserrat" pitchFamily="2" charset="77"/>
                  </a:rPr>
                  <a:t>(not shown)</a:t>
                </a:r>
              </a:p>
              <a:p>
                <a:r>
                  <a:rPr lang="en-US" sz="1200" dirty="0">
                    <a:solidFill>
                      <a:srgbClr val="283B5B"/>
                    </a:solidFill>
                    <a:latin typeface="Montserrat" pitchFamily="2" charset="77"/>
                  </a:rPr>
                  <a:t>0.01-0.05</a:t>
                </a:r>
              </a:p>
              <a:p>
                <a:r>
                  <a:rPr lang="en-US" sz="1200" dirty="0">
                    <a:solidFill>
                      <a:srgbClr val="283B5B"/>
                    </a:solidFill>
                    <a:latin typeface="Montserrat" pitchFamily="2" charset="77"/>
                  </a:rPr>
                  <a:t>0.05-0.10</a:t>
                </a:r>
              </a:p>
              <a:p>
                <a:r>
                  <a:rPr lang="en-US" sz="1200" dirty="0">
                    <a:solidFill>
                      <a:srgbClr val="283B5B"/>
                    </a:solidFill>
                    <a:latin typeface="Montserrat" pitchFamily="2" charset="77"/>
                  </a:rPr>
                  <a:t>0.10-0.50</a:t>
                </a:r>
              </a:p>
              <a:p>
                <a:r>
                  <a:rPr lang="en-US" sz="1200" dirty="0">
                    <a:solidFill>
                      <a:srgbClr val="283B5B"/>
                    </a:solidFill>
                    <a:latin typeface="Montserrat" pitchFamily="2" charset="77"/>
                  </a:rPr>
                  <a:t>0.50-1.00</a:t>
                </a:r>
              </a:p>
              <a:p>
                <a:r>
                  <a:rPr lang="en-US" sz="1200" dirty="0">
                    <a:solidFill>
                      <a:srgbClr val="283B5B"/>
                    </a:solidFill>
                    <a:latin typeface="Montserrat" pitchFamily="2" charset="77"/>
                  </a:rPr>
                  <a:t>&gt; 1.00</a:t>
                </a:r>
              </a:p>
            </p:txBody>
          </p:sp>
        </p:grpSp>
        <p:sp>
          <p:nvSpPr>
            <p:cNvPr id="6" name="Rectangle 5">
              <a:extLst>
                <a:ext uri="{FF2B5EF4-FFF2-40B4-BE49-F238E27FC236}">
                  <a16:creationId xmlns:a16="http://schemas.microsoft.com/office/drawing/2014/main" id="{1F210B73-C0BC-BA75-23DE-B38B07689A64}"/>
                </a:ext>
              </a:extLst>
            </p:cNvPr>
            <p:cNvSpPr/>
            <p:nvPr/>
          </p:nvSpPr>
          <p:spPr>
            <a:xfrm>
              <a:off x="4303397" y="7403171"/>
              <a:ext cx="85756" cy="93050"/>
            </a:xfrm>
            <a:prstGeom prst="rect">
              <a:avLst/>
            </a:prstGeom>
            <a:solidFill>
              <a:srgbClr val="018000"/>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3DA2321-08D6-4392-8704-4AF11BF16AFD}"/>
                </a:ext>
              </a:extLst>
            </p:cNvPr>
            <p:cNvSpPr/>
            <p:nvPr/>
          </p:nvSpPr>
          <p:spPr>
            <a:xfrm>
              <a:off x="4295988" y="7567143"/>
              <a:ext cx="102490" cy="103605"/>
            </a:xfrm>
            <a:prstGeom prst="rect">
              <a:avLst/>
            </a:prstGeom>
            <a:solidFill>
              <a:srgbClr val="FFFF00"/>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89782E-2441-5EEF-EDB9-D8E82589DBAC}"/>
                </a:ext>
              </a:extLst>
            </p:cNvPr>
            <p:cNvSpPr/>
            <p:nvPr/>
          </p:nvSpPr>
          <p:spPr>
            <a:xfrm>
              <a:off x="4267512" y="7713284"/>
              <a:ext cx="160034" cy="153354"/>
            </a:xfrm>
            <a:prstGeom prst="rect">
              <a:avLst/>
            </a:prstGeom>
            <a:solidFill>
              <a:srgbClr val="EF7800"/>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B9A8B6-B5D6-4990-DF30-B439E1793578}"/>
                </a:ext>
              </a:extLst>
            </p:cNvPr>
            <p:cNvSpPr/>
            <p:nvPr/>
          </p:nvSpPr>
          <p:spPr>
            <a:xfrm>
              <a:off x="4246321" y="7915560"/>
              <a:ext cx="202339" cy="171277"/>
            </a:xfrm>
            <a:prstGeom prst="rect">
              <a:avLst/>
            </a:prstGeom>
            <a:solidFill>
              <a:srgbClr val="FF9E9D"/>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C0A36-D64A-8B81-010D-8FEF73D2EEDC}"/>
                </a:ext>
              </a:extLst>
            </p:cNvPr>
            <p:cNvSpPr/>
            <p:nvPr/>
          </p:nvSpPr>
          <p:spPr>
            <a:xfrm>
              <a:off x="4250004" y="8119671"/>
              <a:ext cx="202339" cy="211041"/>
            </a:xfrm>
            <a:prstGeom prst="rect">
              <a:avLst/>
            </a:prstGeom>
            <a:solidFill>
              <a:srgbClr val="FF0000"/>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BBDCA11-E907-B43E-CE05-1E5A73B2855F}"/>
              </a:ext>
            </a:extLst>
          </p:cNvPr>
          <p:cNvGrpSpPr>
            <a:grpSpLocks noChangeAspect="1"/>
          </p:cNvGrpSpPr>
          <p:nvPr/>
        </p:nvGrpSpPr>
        <p:grpSpPr>
          <a:xfrm>
            <a:off x="4223200" y="7675926"/>
            <a:ext cx="1571429" cy="1689116"/>
            <a:chOff x="1342412" y="5767478"/>
            <a:chExt cx="1617949" cy="1739121"/>
          </a:xfrm>
        </p:grpSpPr>
        <p:grpSp>
          <p:nvGrpSpPr>
            <p:cNvPr id="21" name="Group 20">
              <a:extLst>
                <a:ext uri="{FF2B5EF4-FFF2-40B4-BE49-F238E27FC236}">
                  <a16:creationId xmlns:a16="http://schemas.microsoft.com/office/drawing/2014/main" id="{BEC96A60-C3C5-41B0-29D1-DEC6DDEDB007}"/>
                </a:ext>
              </a:extLst>
            </p:cNvPr>
            <p:cNvGrpSpPr/>
            <p:nvPr/>
          </p:nvGrpSpPr>
          <p:grpSpPr>
            <a:xfrm>
              <a:off x="1342412" y="5767478"/>
              <a:ext cx="1526589" cy="1739121"/>
              <a:chOff x="-1329320" y="4497906"/>
              <a:chExt cx="1599577" cy="1739121"/>
            </a:xfrm>
          </p:grpSpPr>
          <p:sp>
            <p:nvSpPr>
              <p:cNvPr id="34" name="Rectangle 33">
                <a:extLst>
                  <a:ext uri="{FF2B5EF4-FFF2-40B4-BE49-F238E27FC236}">
                    <a16:creationId xmlns:a16="http://schemas.microsoft.com/office/drawing/2014/main" id="{3588F74B-2713-0866-E0A9-19A5CE023AD5}"/>
                  </a:ext>
                </a:extLst>
              </p:cNvPr>
              <p:cNvSpPr/>
              <p:nvPr/>
            </p:nvSpPr>
            <p:spPr>
              <a:xfrm>
                <a:off x="-1329320" y="4497906"/>
                <a:ext cx="1599576" cy="1739121"/>
              </a:xfrm>
              <a:prstGeom prst="rect">
                <a:avLst/>
              </a:prstGeom>
              <a:solidFill>
                <a:schemeClr val="bg1"/>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itchFamily="2" charset="77"/>
                </a:endParaRPr>
              </a:p>
            </p:txBody>
          </p:sp>
          <p:sp>
            <p:nvSpPr>
              <p:cNvPr id="35" name="TextBox 34">
                <a:extLst>
                  <a:ext uri="{FF2B5EF4-FFF2-40B4-BE49-F238E27FC236}">
                    <a16:creationId xmlns:a16="http://schemas.microsoft.com/office/drawing/2014/main" id="{7D2EBF30-9058-6F46-AC16-88E6D1C10776}"/>
                  </a:ext>
                </a:extLst>
              </p:cNvPr>
              <p:cNvSpPr txBox="1"/>
              <p:nvPr/>
            </p:nvSpPr>
            <p:spPr>
              <a:xfrm>
                <a:off x="-1329319" y="4535963"/>
                <a:ext cx="1599576" cy="461665"/>
              </a:xfrm>
              <a:prstGeom prst="rect">
                <a:avLst/>
              </a:prstGeom>
              <a:noFill/>
            </p:spPr>
            <p:txBody>
              <a:bodyPr wrap="square" rtlCol="0">
                <a:spAutoFit/>
              </a:bodyPr>
              <a:lstStyle/>
              <a:p>
                <a:pPr algn="ctr"/>
                <a:r>
                  <a:rPr lang="en-US" sz="1200" dirty="0">
                    <a:solidFill>
                      <a:srgbClr val="283B5B"/>
                    </a:solidFill>
                    <a:latin typeface="Montserrat" pitchFamily="2" charset="77"/>
                  </a:rPr>
                  <a:t>Cu Rock Grab Samples (wt %)</a:t>
                </a:r>
              </a:p>
            </p:txBody>
          </p:sp>
          <p:sp>
            <p:nvSpPr>
              <p:cNvPr id="36" name="Triangle 35">
                <a:extLst>
                  <a:ext uri="{FF2B5EF4-FFF2-40B4-BE49-F238E27FC236}">
                    <a16:creationId xmlns:a16="http://schemas.microsoft.com/office/drawing/2014/main" id="{BD016716-DDA3-3907-6F02-09D51EBC5BFC}"/>
                  </a:ext>
                </a:extLst>
              </p:cNvPr>
              <p:cNvSpPr/>
              <p:nvPr/>
            </p:nvSpPr>
            <p:spPr>
              <a:xfrm>
                <a:off x="-1127638" y="5244832"/>
                <a:ext cx="118613" cy="133543"/>
              </a:xfrm>
              <a:prstGeom prst="triangle">
                <a:avLst>
                  <a:gd name="adj" fmla="val 46240"/>
                </a:avLst>
              </a:prstGeom>
              <a:solidFill>
                <a:srgbClr val="017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CD3DCE71-94B3-EC64-E659-403E92A6FAD8}"/>
                  </a:ext>
                </a:extLst>
              </p:cNvPr>
              <p:cNvSpPr/>
              <p:nvPr/>
            </p:nvSpPr>
            <p:spPr>
              <a:xfrm>
                <a:off x="-1127638" y="5402690"/>
                <a:ext cx="118613" cy="133543"/>
              </a:xfrm>
              <a:prstGeom prst="triangle">
                <a:avLst>
                  <a:gd name="adj" fmla="val 46240"/>
                </a:avLst>
              </a:prstGeom>
              <a:solidFill>
                <a:srgbClr val="FFF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285FAE58-740E-8A31-C809-D46ABE844DFD}"/>
                  </a:ext>
                </a:extLst>
              </p:cNvPr>
              <p:cNvSpPr/>
              <p:nvPr/>
            </p:nvSpPr>
            <p:spPr>
              <a:xfrm>
                <a:off x="-1148315" y="5573586"/>
                <a:ext cx="158063" cy="167044"/>
              </a:xfrm>
              <a:prstGeom prst="triangle">
                <a:avLst>
                  <a:gd name="adj" fmla="val 46240"/>
                </a:avLst>
              </a:prstGeom>
              <a:solidFill>
                <a:srgbClr val="F576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5017B556-AD57-C94B-EF4B-8C3EB192760A}"/>
                  </a:ext>
                </a:extLst>
              </p:cNvPr>
              <p:cNvSpPr/>
              <p:nvPr/>
            </p:nvSpPr>
            <p:spPr>
              <a:xfrm>
                <a:off x="-1164648" y="5761936"/>
                <a:ext cx="187341" cy="152635"/>
              </a:xfrm>
              <a:prstGeom prst="triangle">
                <a:avLst>
                  <a:gd name="adj" fmla="val 46240"/>
                </a:avLst>
              </a:prstGeom>
              <a:solidFill>
                <a:srgbClr val="FF9D9D"/>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22A889D2-A490-DC2D-B746-A8E2A3C0158B}"/>
                  </a:ext>
                </a:extLst>
              </p:cNvPr>
              <p:cNvSpPr/>
              <p:nvPr/>
            </p:nvSpPr>
            <p:spPr>
              <a:xfrm>
                <a:off x="-1162001" y="5941295"/>
                <a:ext cx="187341" cy="169077"/>
              </a:xfrm>
              <a:prstGeom prst="triangle">
                <a:avLst>
                  <a:gd name="adj" fmla="val 46240"/>
                </a:avLst>
              </a:prstGeom>
              <a:solidFill>
                <a:srgbClr val="FF00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E3396A1-74E6-097D-188A-0A9E336C9135}"/>
                </a:ext>
              </a:extLst>
            </p:cNvPr>
            <p:cNvSpPr txBox="1"/>
            <p:nvPr/>
          </p:nvSpPr>
          <p:spPr>
            <a:xfrm>
              <a:off x="1675021" y="6268114"/>
              <a:ext cx="1285340" cy="1200329"/>
            </a:xfrm>
            <a:prstGeom prst="rect">
              <a:avLst/>
            </a:prstGeom>
            <a:noFill/>
          </p:spPr>
          <p:txBody>
            <a:bodyPr wrap="square" rtlCol="0">
              <a:spAutoFit/>
            </a:bodyPr>
            <a:lstStyle/>
            <a:p>
              <a:r>
                <a:rPr lang="en-US" sz="1200" dirty="0">
                  <a:solidFill>
                    <a:srgbClr val="283B5B"/>
                  </a:solidFill>
                  <a:latin typeface="Montserrat" pitchFamily="2" charset="77"/>
                </a:rPr>
                <a:t>&lt; 0.01 </a:t>
              </a:r>
              <a:r>
                <a:rPr lang="en-US" sz="800" dirty="0">
                  <a:solidFill>
                    <a:srgbClr val="283B5B"/>
                  </a:solidFill>
                  <a:latin typeface="Montserrat" pitchFamily="2" charset="77"/>
                </a:rPr>
                <a:t>(not shown)</a:t>
              </a:r>
            </a:p>
            <a:p>
              <a:r>
                <a:rPr lang="en-US" sz="1200" dirty="0">
                  <a:solidFill>
                    <a:srgbClr val="283B5B"/>
                  </a:solidFill>
                  <a:latin typeface="Montserrat" pitchFamily="2" charset="77"/>
                </a:rPr>
                <a:t>0.01-0.05</a:t>
              </a:r>
            </a:p>
            <a:p>
              <a:r>
                <a:rPr lang="en-US" sz="1200" dirty="0">
                  <a:solidFill>
                    <a:srgbClr val="283B5B"/>
                  </a:solidFill>
                  <a:latin typeface="Montserrat" pitchFamily="2" charset="77"/>
                </a:rPr>
                <a:t>0.05-0.10</a:t>
              </a:r>
            </a:p>
            <a:p>
              <a:r>
                <a:rPr lang="en-US" sz="1200" dirty="0">
                  <a:solidFill>
                    <a:srgbClr val="283B5B"/>
                  </a:solidFill>
                  <a:latin typeface="Montserrat" pitchFamily="2" charset="77"/>
                </a:rPr>
                <a:t>0.10-0.50</a:t>
              </a:r>
            </a:p>
            <a:p>
              <a:r>
                <a:rPr lang="en-US" sz="1200" dirty="0">
                  <a:solidFill>
                    <a:srgbClr val="283B5B"/>
                  </a:solidFill>
                  <a:latin typeface="Montserrat" pitchFamily="2" charset="77"/>
                </a:rPr>
                <a:t>0.50-1.00</a:t>
              </a:r>
            </a:p>
            <a:p>
              <a:r>
                <a:rPr lang="en-US" sz="1200" dirty="0">
                  <a:solidFill>
                    <a:srgbClr val="283B5B"/>
                  </a:solidFill>
                  <a:latin typeface="Montserrat" pitchFamily="2" charset="77"/>
                </a:rPr>
                <a:t>&gt; 1.00</a:t>
              </a:r>
            </a:p>
          </p:txBody>
        </p:sp>
      </p:grpSp>
      <p:grpSp>
        <p:nvGrpSpPr>
          <p:cNvPr id="43" name="Group 42">
            <a:extLst>
              <a:ext uri="{FF2B5EF4-FFF2-40B4-BE49-F238E27FC236}">
                <a16:creationId xmlns:a16="http://schemas.microsoft.com/office/drawing/2014/main" id="{723242F0-1906-9EE6-EFAF-6E020D69AD48}"/>
              </a:ext>
            </a:extLst>
          </p:cNvPr>
          <p:cNvGrpSpPr>
            <a:grpSpLocks noChangeAspect="1"/>
          </p:cNvGrpSpPr>
          <p:nvPr/>
        </p:nvGrpSpPr>
        <p:grpSpPr>
          <a:xfrm>
            <a:off x="5770425" y="8720677"/>
            <a:ext cx="2188756" cy="666986"/>
            <a:chOff x="2910209" y="6761392"/>
            <a:chExt cx="2253552" cy="686732"/>
          </a:xfrm>
        </p:grpSpPr>
        <p:grpSp>
          <p:nvGrpSpPr>
            <p:cNvPr id="45" name="Group 44">
              <a:extLst>
                <a:ext uri="{FF2B5EF4-FFF2-40B4-BE49-F238E27FC236}">
                  <a16:creationId xmlns:a16="http://schemas.microsoft.com/office/drawing/2014/main" id="{79844193-B52D-F3E6-A7FC-5944ECDB2E7C}"/>
                </a:ext>
              </a:extLst>
            </p:cNvPr>
            <p:cNvGrpSpPr/>
            <p:nvPr/>
          </p:nvGrpSpPr>
          <p:grpSpPr>
            <a:xfrm>
              <a:off x="2910209" y="6761392"/>
              <a:ext cx="2253552" cy="686732"/>
              <a:chOff x="8127858" y="9114593"/>
              <a:chExt cx="2253552" cy="691413"/>
            </a:xfrm>
          </p:grpSpPr>
          <p:sp>
            <p:nvSpPr>
              <p:cNvPr id="49" name="Rectangle 48">
                <a:extLst>
                  <a:ext uri="{FF2B5EF4-FFF2-40B4-BE49-F238E27FC236}">
                    <a16:creationId xmlns:a16="http://schemas.microsoft.com/office/drawing/2014/main" id="{3B271C81-DB43-E079-ACD1-F0F450F0CF8E}"/>
                  </a:ext>
                </a:extLst>
              </p:cNvPr>
              <p:cNvSpPr/>
              <p:nvPr/>
            </p:nvSpPr>
            <p:spPr>
              <a:xfrm>
                <a:off x="8127858" y="9114593"/>
                <a:ext cx="2076275" cy="661487"/>
              </a:xfrm>
              <a:prstGeom prst="rect">
                <a:avLst/>
              </a:prstGeom>
              <a:solidFill>
                <a:schemeClr val="bg1"/>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22CA91A-A759-AC8F-3462-68E94FF7B398}"/>
                  </a:ext>
                </a:extLst>
              </p:cNvPr>
              <p:cNvSpPr txBox="1"/>
              <p:nvPr/>
            </p:nvSpPr>
            <p:spPr>
              <a:xfrm>
                <a:off x="8182339" y="9159675"/>
                <a:ext cx="2199071" cy="646331"/>
              </a:xfrm>
              <a:prstGeom prst="rect">
                <a:avLst/>
              </a:prstGeom>
              <a:noFill/>
              <a:ln w="6350">
                <a:noFill/>
              </a:ln>
            </p:spPr>
            <p:txBody>
              <a:bodyPr wrap="square" rtlCol="0">
                <a:spAutoFit/>
              </a:bodyPr>
              <a:lstStyle/>
              <a:p>
                <a:r>
                  <a:rPr lang="en-US" sz="1200" dirty="0">
                    <a:solidFill>
                      <a:srgbClr val="283B5B"/>
                    </a:solidFill>
                    <a:latin typeface="Montserrat" pitchFamily="2" charset="77"/>
                  </a:rPr>
                  <a:t>Diamond Drill Collars</a:t>
                </a:r>
              </a:p>
              <a:p>
                <a:pPr lvl="1"/>
                <a:r>
                  <a:rPr lang="en-US" sz="1200" dirty="0">
                    <a:solidFill>
                      <a:srgbClr val="283B5B"/>
                    </a:solidFill>
                    <a:latin typeface="Montserrat" pitchFamily="2" charset="77"/>
                  </a:rPr>
                  <a:t>2022, 2024 drilling</a:t>
                </a:r>
              </a:p>
              <a:p>
                <a:pPr lvl="1"/>
                <a:r>
                  <a:rPr lang="en-US" sz="1200" dirty="0">
                    <a:solidFill>
                      <a:srgbClr val="283B5B"/>
                    </a:solidFill>
                    <a:latin typeface="Montserrat" pitchFamily="2" charset="77"/>
                  </a:rPr>
                  <a:t>2006 drilling</a:t>
                </a:r>
              </a:p>
            </p:txBody>
          </p:sp>
        </p:grpSp>
        <p:sp>
          <p:nvSpPr>
            <p:cNvPr id="46" name="Oval 45">
              <a:extLst>
                <a:ext uri="{FF2B5EF4-FFF2-40B4-BE49-F238E27FC236}">
                  <a16:creationId xmlns:a16="http://schemas.microsoft.com/office/drawing/2014/main" id="{07559D3B-3919-F775-2DB7-D5536E06A029}"/>
                </a:ext>
              </a:extLst>
            </p:cNvPr>
            <p:cNvSpPr>
              <a:spLocks noChangeAspect="1"/>
            </p:cNvSpPr>
            <p:nvPr/>
          </p:nvSpPr>
          <p:spPr>
            <a:xfrm>
              <a:off x="3230102" y="7023663"/>
              <a:ext cx="144000" cy="143293"/>
            </a:xfrm>
            <a:prstGeom prst="ellipse">
              <a:avLst/>
            </a:prstGeom>
            <a:solidFill>
              <a:srgbClr val="1EDD16"/>
            </a:solidFill>
            <a:ln w="63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FE58A4E-F76E-B23A-7829-1237732F213E}"/>
                </a:ext>
              </a:extLst>
            </p:cNvPr>
            <p:cNvSpPr>
              <a:spLocks noChangeAspect="1"/>
            </p:cNvSpPr>
            <p:nvPr/>
          </p:nvSpPr>
          <p:spPr>
            <a:xfrm>
              <a:off x="3228839" y="7219570"/>
              <a:ext cx="144000" cy="143293"/>
            </a:xfrm>
            <a:prstGeom prst="ellipse">
              <a:avLst/>
            </a:prstGeom>
            <a:solidFill>
              <a:srgbClr val="05FFFF"/>
            </a:solidFill>
            <a:ln w="63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Shape 10">
            <a:extLst>
              <a:ext uri="{FF2B5EF4-FFF2-40B4-BE49-F238E27FC236}">
                <a16:creationId xmlns:a16="http://schemas.microsoft.com/office/drawing/2014/main" id="{85110E2B-E778-DC1C-55E2-5A55FC8A3FB6}"/>
              </a:ext>
            </a:extLst>
          </p:cNvPr>
          <p:cNvSpPr>
            <a:spLocks noChangeAspect="1"/>
          </p:cNvSpPr>
          <p:nvPr/>
        </p:nvSpPr>
        <p:spPr>
          <a:xfrm>
            <a:off x="3849932" y="4746050"/>
            <a:ext cx="2641010" cy="1164464"/>
          </a:xfrm>
          <a:custGeom>
            <a:avLst/>
            <a:gdLst>
              <a:gd name="csX0" fmla="*/ 53960 w 2102409"/>
              <a:gd name="csY0" fmla="*/ 9615 h 860215"/>
              <a:gd name="csX1" fmla="*/ 401432 w 2102409"/>
              <a:gd name="csY1" fmla="*/ 55335 h 860215"/>
              <a:gd name="csX2" fmla="*/ 831200 w 2102409"/>
              <a:gd name="csY2" fmla="*/ 329655 h 860215"/>
              <a:gd name="csX3" fmla="*/ 1398128 w 2102409"/>
              <a:gd name="csY3" fmla="*/ 530823 h 860215"/>
              <a:gd name="csX4" fmla="*/ 1763888 w 2102409"/>
              <a:gd name="csY4" fmla="*/ 603975 h 860215"/>
              <a:gd name="csX5" fmla="*/ 2038208 w 2102409"/>
              <a:gd name="csY5" fmla="*/ 750279 h 860215"/>
              <a:gd name="csX6" fmla="*/ 2065640 w 2102409"/>
              <a:gd name="csY6" fmla="*/ 860007 h 860215"/>
              <a:gd name="csX7" fmla="*/ 1599296 w 2102409"/>
              <a:gd name="csY7" fmla="*/ 722847 h 860215"/>
              <a:gd name="csX8" fmla="*/ 831200 w 2102409"/>
              <a:gd name="csY8" fmla="*/ 494247 h 860215"/>
              <a:gd name="csX9" fmla="*/ 392288 w 2102409"/>
              <a:gd name="csY9" fmla="*/ 265647 h 860215"/>
              <a:gd name="csX10" fmla="*/ 35672 w 2102409"/>
              <a:gd name="csY10" fmla="*/ 183351 h 860215"/>
              <a:gd name="csX11" fmla="*/ 53960 w 2102409"/>
              <a:gd name="csY11" fmla="*/ 9615 h 860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02409" h="860215">
                <a:moveTo>
                  <a:pt x="53960" y="9615"/>
                </a:moveTo>
                <a:cubicBezTo>
                  <a:pt x="114920" y="-11721"/>
                  <a:pt x="271892" y="1995"/>
                  <a:pt x="401432" y="55335"/>
                </a:cubicBezTo>
                <a:cubicBezTo>
                  <a:pt x="530972" y="108675"/>
                  <a:pt x="665084" y="250407"/>
                  <a:pt x="831200" y="329655"/>
                </a:cubicBezTo>
                <a:cubicBezTo>
                  <a:pt x="997316" y="408903"/>
                  <a:pt x="1242680" y="485103"/>
                  <a:pt x="1398128" y="530823"/>
                </a:cubicBezTo>
                <a:cubicBezTo>
                  <a:pt x="1553576" y="576543"/>
                  <a:pt x="1657208" y="567399"/>
                  <a:pt x="1763888" y="603975"/>
                </a:cubicBezTo>
                <a:cubicBezTo>
                  <a:pt x="1870568" y="640551"/>
                  <a:pt x="1987916" y="707607"/>
                  <a:pt x="2038208" y="750279"/>
                </a:cubicBezTo>
                <a:cubicBezTo>
                  <a:pt x="2088500" y="792951"/>
                  <a:pt x="2138792" y="864579"/>
                  <a:pt x="2065640" y="860007"/>
                </a:cubicBezTo>
                <a:cubicBezTo>
                  <a:pt x="1992488" y="855435"/>
                  <a:pt x="1599296" y="722847"/>
                  <a:pt x="1599296" y="722847"/>
                </a:cubicBezTo>
                <a:cubicBezTo>
                  <a:pt x="1393556" y="661887"/>
                  <a:pt x="1032368" y="570447"/>
                  <a:pt x="831200" y="494247"/>
                </a:cubicBezTo>
                <a:cubicBezTo>
                  <a:pt x="630032" y="418047"/>
                  <a:pt x="524876" y="317463"/>
                  <a:pt x="392288" y="265647"/>
                </a:cubicBezTo>
                <a:cubicBezTo>
                  <a:pt x="259700" y="213831"/>
                  <a:pt x="92060" y="226023"/>
                  <a:pt x="35672" y="183351"/>
                </a:cubicBezTo>
                <a:cubicBezTo>
                  <a:pt x="-20716" y="140679"/>
                  <a:pt x="-7000" y="30951"/>
                  <a:pt x="53960" y="9615"/>
                </a:cubicBez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3" name="Rectangle 52">
            <a:extLst>
              <a:ext uri="{FF2B5EF4-FFF2-40B4-BE49-F238E27FC236}">
                <a16:creationId xmlns:a16="http://schemas.microsoft.com/office/drawing/2014/main" id="{6C70D9C2-BFE2-5813-7A68-746C5881BF7A}"/>
              </a:ext>
            </a:extLst>
          </p:cNvPr>
          <p:cNvSpPr/>
          <p:nvPr/>
        </p:nvSpPr>
        <p:spPr>
          <a:xfrm>
            <a:off x="3589208" y="2832273"/>
            <a:ext cx="2814264" cy="508696"/>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GIC</a:t>
            </a:r>
          </a:p>
        </p:txBody>
      </p:sp>
      <p:sp>
        <p:nvSpPr>
          <p:cNvPr id="54" name="Oval 53">
            <a:extLst>
              <a:ext uri="{FF2B5EF4-FFF2-40B4-BE49-F238E27FC236}">
                <a16:creationId xmlns:a16="http://schemas.microsoft.com/office/drawing/2014/main" id="{83CEBCCE-3961-75A7-85CC-6B999CD71E1C}"/>
              </a:ext>
            </a:extLst>
          </p:cNvPr>
          <p:cNvSpPr>
            <a:spLocks noChangeAspect="1"/>
          </p:cNvSpPr>
          <p:nvPr/>
        </p:nvSpPr>
        <p:spPr>
          <a:xfrm rot="1188709">
            <a:off x="2420778" y="3887152"/>
            <a:ext cx="6391596" cy="3613874"/>
          </a:xfrm>
          <a:prstGeom prst="ellipse">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55" name="Oval 54">
            <a:extLst>
              <a:ext uri="{FF2B5EF4-FFF2-40B4-BE49-F238E27FC236}">
                <a16:creationId xmlns:a16="http://schemas.microsoft.com/office/drawing/2014/main" id="{8F50632D-B89E-9DC8-94C3-C778887BC653}"/>
              </a:ext>
            </a:extLst>
          </p:cNvPr>
          <p:cNvSpPr>
            <a:spLocks noChangeAspect="1"/>
          </p:cNvSpPr>
          <p:nvPr/>
        </p:nvSpPr>
        <p:spPr>
          <a:xfrm rot="1188709">
            <a:off x="9527569" y="5031946"/>
            <a:ext cx="6202997" cy="3768396"/>
          </a:xfrm>
          <a:prstGeom prst="ellipse">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700"/>
          </a:p>
        </p:txBody>
      </p:sp>
      <p:sp>
        <p:nvSpPr>
          <p:cNvPr id="56" name="Rectangle 55">
            <a:extLst>
              <a:ext uri="{FF2B5EF4-FFF2-40B4-BE49-F238E27FC236}">
                <a16:creationId xmlns:a16="http://schemas.microsoft.com/office/drawing/2014/main" id="{1C93583E-B923-315E-45A3-859C075351FE}"/>
              </a:ext>
            </a:extLst>
          </p:cNvPr>
          <p:cNvSpPr/>
          <p:nvPr/>
        </p:nvSpPr>
        <p:spPr>
          <a:xfrm>
            <a:off x="11300607" y="4175097"/>
            <a:ext cx="2814264" cy="508696"/>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ROI</a:t>
            </a:r>
          </a:p>
        </p:txBody>
      </p:sp>
      <p:sp>
        <p:nvSpPr>
          <p:cNvPr id="57" name="TextBox 56">
            <a:extLst>
              <a:ext uri="{FF2B5EF4-FFF2-40B4-BE49-F238E27FC236}">
                <a16:creationId xmlns:a16="http://schemas.microsoft.com/office/drawing/2014/main" id="{0C8782F9-A5B4-66B3-0C6D-3ED42A14E6CA}"/>
              </a:ext>
            </a:extLst>
          </p:cNvPr>
          <p:cNvSpPr txBox="1"/>
          <p:nvPr/>
        </p:nvSpPr>
        <p:spPr>
          <a:xfrm>
            <a:off x="10332417" y="7937084"/>
            <a:ext cx="4829570" cy="707886"/>
          </a:xfrm>
          <a:prstGeom prst="rect">
            <a:avLst/>
          </a:prstGeom>
          <a:noFill/>
        </p:spPr>
        <p:txBody>
          <a:bodyPr wrap="square" rtlCol="0">
            <a:spAutoFit/>
          </a:bodyPr>
          <a:lstStyle/>
          <a:p>
            <a:pPr algn="ctr" defTabSz="1371600">
              <a:defRPr/>
            </a:pPr>
            <a:r>
              <a:rPr lang="en-US" sz="2000" b="1" dirty="0">
                <a:solidFill>
                  <a:schemeClr val="bg1"/>
                </a:solidFill>
                <a:latin typeface="Montserrat" pitchFamily="2" charset="77"/>
              </a:rPr>
              <a:t>Multi km scale soil &amp; CU-Mo rock anomalies – untested targets </a:t>
            </a:r>
          </a:p>
        </p:txBody>
      </p:sp>
      <p:sp>
        <p:nvSpPr>
          <p:cNvPr id="59" name="TextBox 58">
            <a:extLst>
              <a:ext uri="{FF2B5EF4-FFF2-40B4-BE49-F238E27FC236}">
                <a16:creationId xmlns:a16="http://schemas.microsoft.com/office/drawing/2014/main" id="{4E09CA2A-D65B-E0D1-C0B8-90B2DCF1E9F4}"/>
              </a:ext>
            </a:extLst>
          </p:cNvPr>
          <p:cNvSpPr txBox="1"/>
          <p:nvPr/>
        </p:nvSpPr>
        <p:spPr>
          <a:xfrm>
            <a:off x="3736111" y="6977492"/>
            <a:ext cx="4967283" cy="402193"/>
          </a:xfrm>
          <a:prstGeom prst="rect">
            <a:avLst/>
          </a:prstGeom>
          <a:noFill/>
        </p:spPr>
        <p:txBody>
          <a:bodyPr wrap="square" rtlCol="0">
            <a:spAutoFit/>
          </a:bodyPr>
          <a:lstStyle/>
          <a:p>
            <a:pPr algn="ctr" defTabSz="1371600">
              <a:defRPr/>
            </a:pPr>
            <a:r>
              <a:rPr lang="en-US" sz="2000" b="1" dirty="0">
                <a:solidFill>
                  <a:schemeClr val="bg1"/>
                </a:solidFill>
                <a:latin typeface="Montserrat" pitchFamily="2" charset="77"/>
              </a:rPr>
              <a:t>1800m Au soil anomaly</a:t>
            </a:r>
          </a:p>
        </p:txBody>
      </p:sp>
      <p:sp>
        <p:nvSpPr>
          <p:cNvPr id="66" name="TextBox 65">
            <a:extLst>
              <a:ext uri="{FF2B5EF4-FFF2-40B4-BE49-F238E27FC236}">
                <a16:creationId xmlns:a16="http://schemas.microsoft.com/office/drawing/2014/main" id="{B5A2A3BC-4373-A653-40CB-5DE7C576DE4B}"/>
              </a:ext>
            </a:extLst>
          </p:cNvPr>
          <p:cNvSpPr txBox="1"/>
          <p:nvPr/>
        </p:nvSpPr>
        <p:spPr>
          <a:xfrm rot="1305305">
            <a:off x="3677133" y="5280091"/>
            <a:ext cx="3238540" cy="338554"/>
          </a:xfrm>
          <a:prstGeom prst="rect">
            <a:avLst/>
          </a:prstGeom>
          <a:noFill/>
        </p:spPr>
        <p:txBody>
          <a:bodyPr wrap="square" rtlCol="0">
            <a:spAutoFit/>
          </a:bodyPr>
          <a:lstStyle/>
          <a:p>
            <a:pPr defTabSz="1371600">
              <a:defRPr/>
            </a:pPr>
            <a:r>
              <a:rPr lang="en-US" sz="1600" b="1" dirty="0">
                <a:solidFill>
                  <a:schemeClr val="bg1"/>
                </a:solidFill>
                <a:latin typeface="Montserrat" pitchFamily="2" charset="77"/>
              </a:rPr>
              <a:t>Mineralized mafic package</a:t>
            </a:r>
          </a:p>
        </p:txBody>
      </p:sp>
      <p:pic>
        <p:nvPicPr>
          <p:cNvPr id="68" name="Picture 67">
            <a:extLst>
              <a:ext uri="{FF2B5EF4-FFF2-40B4-BE49-F238E27FC236}">
                <a16:creationId xmlns:a16="http://schemas.microsoft.com/office/drawing/2014/main" id="{524A50C4-67C7-2593-3533-3B5B7447E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219" y="5630101"/>
            <a:ext cx="989226" cy="3609263"/>
          </a:xfrm>
          <a:prstGeom prst="rect">
            <a:avLst/>
          </a:prstGeom>
        </p:spPr>
      </p:pic>
      <p:pic>
        <p:nvPicPr>
          <p:cNvPr id="69" name="Picture 68">
            <a:extLst>
              <a:ext uri="{FF2B5EF4-FFF2-40B4-BE49-F238E27FC236}">
                <a16:creationId xmlns:a16="http://schemas.microsoft.com/office/drawing/2014/main" id="{D116C780-7945-59FB-9498-42B1957C17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0495" y="5685251"/>
            <a:ext cx="919542" cy="3547597"/>
          </a:xfrm>
          <a:prstGeom prst="rect">
            <a:avLst/>
          </a:prstGeom>
        </p:spPr>
      </p:pic>
      <p:sp>
        <p:nvSpPr>
          <p:cNvPr id="70" name="TextBox 69">
            <a:extLst>
              <a:ext uri="{FF2B5EF4-FFF2-40B4-BE49-F238E27FC236}">
                <a16:creationId xmlns:a16="http://schemas.microsoft.com/office/drawing/2014/main" id="{CF5D6F78-4EBA-93C2-A2F2-88878FFAAA0F}"/>
              </a:ext>
            </a:extLst>
          </p:cNvPr>
          <p:cNvSpPr txBox="1"/>
          <p:nvPr/>
        </p:nvSpPr>
        <p:spPr>
          <a:xfrm flipH="1">
            <a:off x="16338650" y="9242029"/>
            <a:ext cx="889000" cy="400110"/>
          </a:xfrm>
          <a:prstGeom prst="rect">
            <a:avLst/>
          </a:prstGeom>
          <a:noFill/>
        </p:spPr>
        <p:txBody>
          <a:bodyPr wrap="square" rtlCol="0">
            <a:spAutoFit/>
          </a:bodyPr>
          <a:lstStyle/>
          <a:p>
            <a:pPr algn="ctr"/>
            <a:r>
              <a:rPr lang="en-US" sz="2000" b="1" dirty="0">
                <a:solidFill>
                  <a:srgbClr val="003153"/>
                </a:solidFill>
                <a:latin typeface="Montserrat" pitchFamily="2" charset="77"/>
              </a:rPr>
              <a:t>2021</a:t>
            </a:r>
          </a:p>
        </p:txBody>
      </p:sp>
      <p:sp>
        <p:nvSpPr>
          <p:cNvPr id="72" name="TextBox 71">
            <a:extLst>
              <a:ext uri="{FF2B5EF4-FFF2-40B4-BE49-F238E27FC236}">
                <a16:creationId xmlns:a16="http://schemas.microsoft.com/office/drawing/2014/main" id="{AA0FC20B-B378-A06D-C749-B9039446556E}"/>
              </a:ext>
            </a:extLst>
          </p:cNvPr>
          <p:cNvSpPr txBox="1"/>
          <p:nvPr/>
        </p:nvSpPr>
        <p:spPr>
          <a:xfrm>
            <a:off x="1332294" y="9232848"/>
            <a:ext cx="732906" cy="369332"/>
          </a:xfrm>
          <a:prstGeom prst="rect">
            <a:avLst/>
          </a:prstGeom>
          <a:noFill/>
        </p:spPr>
        <p:txBody>
          <a:bodyPr wrap="square">
            <a:spAutoFit/>
          </a:bodyPr>
          <a:lstStyle/>
          <a:p>
            <a:r>
              <a:rPr lang="en-US" sz="1800" b="1" dirty="0">
                <a:solidFill>
                  <a:srgbClr val="003153"/>
                </a:solidFill>
                <a:latin typeface="Montserrat" pitchFamily="2" charset="77"/>
              </a:rPr>
              <a:t>1995</a:t>
            </a:r>
            <a:endParaRPr lang="en-US" dirty="0"/>
          </a:p>
        </p:txBody>
      </p:sp>
      <p:sp>
        <p:nvSpPr>
          <p:cNvPr id="10" name="TextBox 9">
            <a:extLst>
              <a:ext uri="{FF2B5EF4-FFF2-40B4-BE49-F238E27FC236}">
                <a16:creationId xmlns:a16="http://schemas.microsoft.com/office/drawing/2014/main" id="{C4DE6FAC-533B-73B3-EDA8-9A0B5D9A95DB}"/>
              </a:ext>
            </a:extLst>
          </p:cNvPr>
          <p:cNvSpPr txBox="1"/>
          <p:nvPr/>
        </p:nvSpPr>
        <p:spPr>
          <a:xfrm>
            <a:off x="17803364" y="9693848"/>
            <a:ext cx="397866" cy="369332"/>
          </a:xfrm>
          <a:prstGeom prst="rect">
            <a:avLst/>
          </a:prstGeom>
          <a:noFill/>
        </p:spPr>
        <p:txBody>
          <a:bodyPr wrap="none" rtlCol="0">
            <a:spAutoFit/>
          </a:bodyPr>
          <a:lstStyle/>
          <a:p>
            <a:r>
              <a:rPr lang="en-US" dirty="0">
                <a:solidFill>
                  <a:srgbClr val="283B5B"/>
                </a:solidFill>
                <a:latin typeface="Montserrat" pitchFamily="2" charset="77"/>
              </a:rPr>
              <a:t>13</a:t>
            </a:r>
          </a:p>
        </p:txBody>
      </p:sp>
    </p:spTree>
    <p:extLst>
      <p:ext uri="{BB962C8B-B14F-4D97-AF65-F5344CB8AC3E}">
        <p14:creationId xmlns:p14="http://schemas.microsoft.com/office/powerpoint/2010/main" val="2004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82DFB-E9AD-E54A-4C49-A16C24775C00}"/>
            </a:ext>
          </a:extLst>
        </p:cNvPr>
        <p:cNvGrpSpPr/>
        <p:nvPr/>
      </p:nvGrpSpPr>
      <p:grpSpPr>
        <a:xfrm>
          <a:off x="0" y="0"/>
          <a:ext cx="0" cy="0"/>
          <a:chOff x="0" y="0"/>
          <a:chExt cx="0" cy="0"/>
        </a:xfrm>
      </p:grpSpPr>
      <p:sp>
        <p:nvSpPr>
          <p:cNvPr id="76" name="Freeform 76">
            <a:extLst>
              <a:ext uri="{FF2B5EF4-FFF2-40B4-BE49-F238E27FC236}">
                <a16:creationId xmlns:a16="http://schemas.microsoft.com/office/drawing/2014/main" id="{12594AC6-57B8-B5BC-5A8A-70EA5F36275B}"/>
              </a:ext>
            </a:extLst>
          </p:cNvPr>
          <p:cNvSpPr/>
          <p:nvPr/>
        </p:nvSpPr>
        <p:spPr>
          <a:xfrm>
            <a:off x="17079220" y="-32248"/>
            <a:ext cx="1258673" cy="1317996"/>
          </a:xfrm>
          <a:custGeom>
            <a:avLst/>
            <a:gdLst/>
            <a:ahLst/>
            <a:cxnLst/>
            <a:rect l="l" t="t" r="r" b="b"/>
            <a:pathLst>
              <a:path w="1258673" h="1317996">
                <a:moveTo>
                  <a:pt x="0" y="0"/>
                </a:moveTo>
                <a:lnTo>
                  <a:pt x="1258674" y="0"/>
                </a:lnTo>
                <a:lnTo>
                  <a:pt x="1258674" y="1317996"/>
                </a:lnTo>
                <a:lnTo>
                  <a:pt x="0" y="1317996"/>
                </a:lnTo>
                <a:lnTo>
                  <a:pt x="0" y="0"/>
                </a:lnTo>
                <a:close/>
              </a:path>
            </a:pathLst>
          </a:custGeom>
          <a:blipFill>
            <a:blip r:embed="rId3"/>
            <a:stretch>
              <a:fillRect/>
            </a:stretch>
          </a:blipFill>
        </p:spPr>
        <p:txBody>
          <a:bodyPr/>
          <a:lstStyle/>
          <a:p>
            <a:endParaRPr lang="en-US"/>
          </a:p>
        </p:txBody>
      </p:sp>
      <mc:AlternateContent xmlns:mc="http://schemas.openxmlformats.org/markup-compatibility/2006" xmlns:p14="http://schemas.microsoft.com/office/powerpoint/2010/main">
        <mc:Choice Requires="p14">
          <p:contentPart p14:bwMode="auto" r:id="rId4">
            <p14:nvContentPartPr>
              <p14:cNvPr id="47" name="Ink 46">
                <a:extLst>
                  <a:ext uri="{FF2B5EF4-FFF2-40B4-BE49-F238E27FC236}">
                    <a16:creationId xmlns:a16="http://schemas.microsoft.com/office/drawing/2014/main" id="{7746E160-DB4A-2013-5F55-7813C8FCF557}"/>
                  </a:ext>
                </a:extLst>
              </p14:cNvPr>
              <p14:cNvContentPartPr/>
              <p14:nvPr/>
            </p14:nvContentPartPr>
            <p14:xfrm>
              <a:off x="-1412724" y="6372169"/>
              <a:ext cx="360" cy="2520"/>
            </p14:xfrm>
          </p:contentPart>
        </mc:Choice>
        <mc:Fallback xmlns="">
          <p:pic>
            <p:nvPicPr>
              <p:cNvPr id="47" name="Ink 46">
                <a:extLst>
                  <a:ext uri="{FF2B5EF4-FFF2-40B4-BE49-F238E27FC236}">
                    <a16:creationId xmlns:a16="http://schemas.microsoft.com/office/drawing/2014/main" id="{7746E160-DB4A-2013-5F55-7813C8FCF557}"/>
                  </a:ext>
                </a:extLst>
              </p:cNvPr>
              <p:cNvPicPr/>
              <p:nvPr/>
            </p:nvPicPr>
            <p:blipFill>
              <a:blip r:embed="rId5"/>
              <a:stretch>
                <a:fillRect/>
              </a:stretch>
            </p:blipFill>
            <p:spPr>
              <a:xfrm>
                <a:off x="-1421724" y="6364294"/>
                <a:ext cx="18000" cy="17955"/>
              </a:xfrm>
              <a:prstGeom prst="rect">
                <a:avLst/>
              </a:prstGeom>
            </p:spPr>
          </p:pic>
        </mc:Fallback>
      </mc:AlternateContent>
      <p:sp>
        <p:nvSpPr>
          <p:cNvPr id="19" name="TextBox 18">
            <a:extLst>
              <a:ext uri="{FF2B5EF4-FFF2-40B4-BE49-F238E27FC236}">
                <a16:creationId xmlns:a16="http://schemas.microsoft.com/office/drawing/2014/main" id="{314F1382-C285-3BE4-9A29-451469DBC899}"/>
              </a:ext>
            </a:extLst>
          </p:cNvPr>
          <p:cNvSpPr txBox="1"/>
          <p:nvPr/>
        </p:nvSpPr>
        <p:spPr>
          <a:xfrm>
            <a:off x="17803364" y="9693848"/>
            <a:ext cx="420308" cy="369332"/>
          </a:xfrm>
          <a:prstGeom prst="rect">
            <a:avLst/>
          </a:prstGeom>
          <a:noFill/>
        </p:spPr>
        <p:txBody>
          <a:bodyPr wrap="none" lIns="91440" tIns="45720" rIns="91440" bIns="45720" rtlCol="0" anchor="t">
            <a:spAutoFit/>
          </a:bodyPr>
          <a:lstStyle/>
          <a:p>
            <a:r>
              <a:rPr lang="en-US" dirty="0">
                <a:solidFill>
                  <a:srgbClr val="283B5B"/>
                </a:solidFill>
                <a:latin typeface="Montserrat"/>
              </a:rPr>
              <a:t>14</a:t>
            </a:r>
            <a:endParaRPr lang="en-US" dirty="0">
              <a:solidFill>
                <a:srgbClr val="283B5B"/>
              </a:solidFill>
              <a:latin typeface="Montserrat" pitchFamily="2" charset="77"/>
            </a:endParaRPr>
          </a:p>
        </p:txBody>
      </p:sp>
      <p:grpSp>
        <p:nvGrpSpPr>
          <p:cNvPr id="10" name="Group 9">
            <a:extLst>
              <a:ext uri="{FF2B5EF4-FFF2-40B4-BE49-F238E27FC236}">
                <a16:creationId xmlns:a16="http://schemas.microsoft.com/office/drawing/2014/main" id="{96F52BC6-CAFA-26A6-84E4-D967049905B9}"/>
              </a:ext>
            </a:extLst>
          </p:cNvPr>
          <p:cNvGrpSpPr/>
          <p:nvPr/>
        </p:nvGrpSpPr>
        <p:grpSpPr>
          <a:xfrm>
            <a:off x="0" y="-16797"/>
            <a:ext cx="18288000" cy="1507421"/>
            <a:chOff x="0" y="138499"/>
            <a:chExt cx="18288000" cy="1507421"/>
          </a:xfrm>
        </p:grpSpPr>
        <p:sp>
          <p:nvSpPr>
            <p:cNvPr id="15" name="Title">
              <a:extLst>
                <a:ext uri="{FF2B5EF4-FFF2-40B4-BE49-F238E27FC236}">
                  <a16:creationId xmlns:a16="http://schemas.microsoft.com/office/drawing/2014/main" id="{165E036C-F6D1-5716-CC3F-77F333974E60}"/>
                </a:ext>
              </a:extLst>
            </p:cNvPr>
            <p:cNvSpPr txBox="1"/>
            <p:nvPr/>
          </p:nvSpPr>
          <p:spPr>
            <a:xfrm>
              <a:off x="0" y="138499"/>
              <a:ext cx="18288000" cy="1323439"/>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C5AD7C"/>
                </a:solidFill>
                <a:latin typeface="Montserrat Bold"/>
                <a:ea typeface="Calibri"/>
                <a:cs typeface="Calibri"/>
              </a:endParaRPr>
            </a:p>
            <a:p>
              <a:r>
                <a:rPr lang="en-US" sz="6000" b="1" dirty="0">
                  <a:solidFill>
                    <a:srgbClr val="C5AD7C"/>
                  </a:solidFill>
                  <a:latin typeface="Montserrat Bold"/>
                  <a:ea typeface="Calibri"/>
                  <a:cs typeface="Calibri"/>
                </a:rPr>
                <a:t>  GIC – ROI Relationship</a:t>
              </a:r>
              <a:endParaRPr lang="en-US" dirty="0"/>
            </a:p>
          </p:txBody>
        </p:sp>
        <p:cxnSp>
          <p:nvCxnSpPr>
            <p:cNvPr id="20" name="Straight Connector 19">
              <a:extLst>
                <a:ext uri="{FF2B5EF4-FFF2-40B4-BE49-F238E27FC236}">
                  <a16:creationId xmlns:a16="http://schemas.microsoft.com/office/drawing/2014/main" id="{3F9CE829-A410-0765-3F9F-949E2CF2DDC4}"/>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Logo - Top Right">
              <a:extLst>
                <a:ext uri="{FF2B5EF4-FFF2-40B4-BE49-F238E27FC236}">
                  <a16:creationId xmlns:a16="http://schemas.microsoft.com/office/drawing/2014/main" id="{B10402A1-22C4-8F60-F1CD-FD43AB7B07A7}"/>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cxnSp>
        <p:nvCxnSpPr>
          <p:cNvPr id="122" name="Straight Connector 121">
            <a:extLst>
              <a:ext uri="{FF2B5EF4-FFF2-40B4-BE49-F238E27FC236}">
                <a16:creationId xmlns:a16="http://schemas.microsoft.com/office/drawing/2014/main" id="{A4668136-2F72-B71C-A5AA-F174C26CF857}"/>
              </a:ext>
            </a:extLst>
          </p:cNvPr>
          <p:cNvCxnSpPr>
            <a:cxnSpLocks/>
          </p:cNvCxnSpPr>
          <p:nvPr/>
        </p:nvCxnSpPr>
        <p:spPr>
          <a:xfrm flipV="1">
            <a:off x="3341311" y="3619147"/>
            <a:ext cx="1770515" cy="11870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94B7CD3-5435-1A3E-4A85-78633797BAF9}"/>
              </a:ext>
            </a:extLst>
          </p:cNvPr>
          <p:cNvCxnSpPr>
            <a:cxnSpLocks/>
          </p:cNvCxnSpPr>
          <p:nvPr/>
        </p:nvCxnSpPr>
        <p:spPr>
          <a:xfrm flipH="1" flipV="1">
            <a:off x="5386629" y="3704462"/>
            <a:ext cx="3302808" cy="272298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4518519-DDFC-4FDB-F6C1-B9CB170B1C20}"/>
              </a:ext>
            </a:extLst>
          </p:cNvPr>
          <p:cNvSpPr/>
          <p:nvPr/>
        </p:nvSpPr>
        <p:spPr>
          <a:xfrm rot="1188709">
            <a:off x="4869595" y="3443381"/>
            <a:ext cx="1160740" cy="511748"/>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a:extLst>
              <a:ext uri="{FF2B5EF4-FFF2-40B4-BE49-F238E27FC236}">
                <a16:creationId xmlns:a16="http://schemas.microsoft.com/office/drawing/2014/main" id="{8F6C47A3-A8CB-71AF-A9D3-4B191BC81AEA}"/>
              </a:ext>
            </a:extLst>
          </p:cNvPr>
          <p:cNvSpPr/>
          <p:nvPr/>
        </p:nvSpPr>
        <p:spPr>
          <a:xfrm rot="1188709">
            <a:off x="6083210" y="3594091"/>
            <a:ext cx="2389790" cy="846638"/>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3B2DC9FF-C2FB-6CA1-610F-DD4CC4C01FDF}"/>
              </a:ext>
            </a:extLst>
          </p:cNvPr>
          <p:cNvSpPr/>
          <p:nvPr/>
        </p:nvSpPr>
        <p:spPr>
          <a:xfrm>
            <a:off x="7340867" y="5916477"/>
            <a:ext cx="2658686" cy="784489"/>
          </a:xfrm>
          <a:prstGeom prst="rect">
            <a:avLst/>
          </a:prstGeom>
          <a:solidFill>
            <a:schemeClr val="bg1">
              <a:alpha val="75000"/>
            </a:schemeClr>
          </a:solidFill>
          <a:ln w="12700">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3153"/>
                </a:solidFill>
                <a:latin typeface="Montserrat" pitchFamily="2" charset="77"/>
              </a:rPr>
              <a:t>WM22-03 </a:t>
            </a:r>
          </a:p>
          <a:p>
            <a:pPr algn="ctr"/>
            <a:r>
              <a:rPr lang="en-US" sz="1600" b="1" dirty="0">
                <a:solidFill>
                  <a:srgbClr val="003153"/>
                </a:solidFill>
                <a:latin typeface="Montserrat" pitchFamily="2" charset="77"/>
              </a:rPr>
              <a:t>4.64 g/t Au over 8m</a:t>
            </a:r>
          </a:p>
        </p:txBody>
      </p:sp>
      <p:cxnSp>
        <p:nvCxnSpPr>
          <p:cNvPr id="2" name="Straight Connector 1">
            <a:extLst>
              <a:ext uri="{FF2B5EF4-FFF2-40B4-BE49-F238E27FC236}">
                <a16:creationId xmlns:a16="http://schemas.microsoft.com/office/drawing/2014/main" id="{A126A99A-7CF6-9A7E-466E-BEFC4163DEC1}"/>
              </a:ext>
            </a:extLst>
          </p:cNvPr>
          <p:cNvCxnSpPr>
            <a:cxnSpLocks/>
            <a:endCxn id="40" idx="0"/>
          </p:cNvCxnSpPr>
          <p:nvPr/>
        </p:nvCxnSpPr>
        <p:spPr>
          <a:xfrm flipH="1">
            <a:off x="7421581" y="3274449"/>
            <a:ext cx="1301314" cy="344698"/>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2992C4B-6790-0A5A-536A-AF57BB710B9A}"/>
              </a:ext>
            </a:extLst>
          </p:cNvPr>
          <p:cNvCxnSpPr>
            <a:cxnSpLocks/>
            <a:endCxn id="39" idx="0"/>
          </p:cNvCxnSpPr>
          <p:nvPr/>
        </p:nvCxnSpPr>
        <p:spPr>
          <a:xfrm>
            <a:off x="3842938" y="2934333"/>
            <a:ext cx="1693751" cy="5241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8BEC0C6-242B-94AB-3856-BE090C084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10" y="2678445"/>
            <a:ext cx="10348435" cy="6476063"/>
          </a:xfrm>
          <a:prstGeom prst="rect">
            <a:avLst/>
          </a:prstGeom>
          <a:ln w="28575">
            <a:solidFill>
              <a:schemeClr val="tx1"/>
            </a:solidFill>
          </a:ln>
        </p:spPr>
      </p:pic>
      <p:cxnSp>
        <p:nvCxnSpPr>
          <p:cNvPr id="5" name="Straight Arrow Connector 4">
            <a:extLst>
              <a:ext uri="{FF2B5EF4-FFF2-40B4-BE49-F238E27FC236}">
                <a16:creationId xmlns:a16="http://schemas.microsoft.com/office/drawing/2014/main" id="{4DC28DC4-98E8-9AFF-9FE8-CE7386AD1D24}"/>
              </a:ext>
            </a:extLst>
          </p:cNvPr>
          <p:cNvCxnSpPr>
            <a:cxnSpLocks/>
          </p:cNvCxnSpPr>
          <p:nvPr/>
        </p:nvCxnSpPr>
        <p:spPr>
          <a:xfrm>
            <a:off x="2959321" y="5157275"/>
            <a:ext cx="7722807" cy="28844"/>
          </a:xfrm>
          <a:prstGeom prst="straightConnector1">
            <a:avLst/>
          </a:prstGeom>
          <a:ln w="38100">
            <a:solidFill>
              <a:srgbClr val="00315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58EFCB-2E9C-73ED-077B-9D91A906D5B4}"/>
              </a:ext>
            </a:extLst>
          </p:cNvPr>
          <p:cNvSpPr txBox="1"/>
          <p:nvPr/>
        </p:nvSpPr>
        <p:spPr>
          <a:xfrm>
            <a:off x="6820724" y="5912489"/>
            <a:ext cx="4108332" cy="461665"/>
          </a:xfrm>
          <a:prstGeom prst="rect">
            <a:avLst/>
          </a:prstGeom>
          <a:noFill/>
        </p:spPr>
        <p:txBody>
          <a:bodyPr wrap="square" rtlCol="0">
            <a:spAutoFit/>
          </a:bodyPr>
          <a:lstStyle/>
          <a:p>
            <a:r>
              <a:rPr lang="en-US" sz="2400" b="1" dirty="0">
                <a:solidFill>
                  <a:srgbClr val="003153"/>
                </a:solidFill>
                <a:latin typeface="Montserrat" pitchFamily="2" charset="77"/>
              </a:rPr>
              <a:t>3.5 km magnetic high</a:t>
            </a:r>
          </a:p>
        </p:txBody>
      </p:sp>
      <p:pic>
        <p:nvPicPr>
          <p:cNvPr id="8" name="Picture 7">
            <a:extLst>
              <a:ext uri="{FF2B5EF4-FFF2-40B4-BE49-F238E27FC236}">
                <a16:creationId xmlns:a16="http://schemas.microsoft.com/office/drawing/2014/main" id="{8612F38A-5842-FAC3-6D45-A4D4B5A83B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4231" y="7232881"/>
            <a:ext cx="2304582" cy="1728437"/>
          </a:xfrm>
          <a:prstGeom prst="rect">
            <a:avLst/>
          </a:prstGeom>
          <a:noFill/>
          <a:ln w="19050">
            <a:solidFill>
              <a:schemeClr val="tx1"/>
            </a:solidFill>
          </a:ln>
        </p:spPr>
      </p:pic>
      <p:pic>
        <p:nvPicPr>
          <p:cNvPr id="9" name="Picture 8">
            <a:extLst>
              <a:ext uri="{FF2B5EF4-FFF2-40B4-BE49-F238E27FC236}">
                <a16:creationId xmlns:a16="http://schemas.microsoft.com/office/drawing/2014/main" id="{92FFD412-917C-C10C-A088-26698E5C1CC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5092" y="6866695"/>
            <a:ext cx="1571822" cy="2094623"/>
          </a:xfrm>
          <a:prstGeom prst="rect">
            <a:avLst/>
          </a:prstGeom>
          <a:noFill/>
          <a:ln w="19050">
            <a:solidFill>
              <a:schemeClr val="tx1"/>
            </a:solidFill>
          </a:ln>
        </p:spPr>
      </p:pic>
      <p:sp>
        <p:nvSpPr>
          <p:cNvPr id="12" name="TextBox 11">
            <a:extLst>
              <a:ext uri="{FF2B5EF4-FFF2-40B4-BE49-F238E27FC236}">
                <a16:creationId xmlns:a16="http://schemas.microsoft.com/office/drawing/2014/main" id="{5AC0BC3F-2C5C-A5B7-513D-40A4A7905A4B}"/>
              </a:ext>
            </a:extLst>
          </p:cNvPr>
          <p:cNvSpPr txBox="1"/>
          <p:nvPr/>
        </p:nvSpPr>
        <p:spPr>
          <a:xfrm>
            <a:off x="4167109" y="8993591"/>
            <a:ext cx="4261703" cy="600164"/>
          </a:xfrm>
          <a:prstGeom prst="rect">
            <a:avLst/>
          </a:prstGeom>
          <a:solidFill>
            <a:schemeClr val="bg1">
              <a:lumMod val="95000"/>
              <a:alpha val="92846"/>
            </a:schemeClr>
          </a:solidFill>
          <a:ln w="9525">
            <a:solidFill>
              <a:srgbClr val="003153"/>
            </a:solidFill>
          </a:ln>
        </p:spPr>
        <p:txBody>
          <a:bodyPr wrap="square" rtlCol="0">
            <a:spAutoFit/>
          </a:bodyPr>
          <a:lstStyle/>
          <a:p>
            <a:pPr algn="ctr"/>
            <a:r>
              <a:rPr lang="en-US" sz="1650" b="1" dirty="0">
                <a:solidFill>
                  <a:srgbClr val="003153"/>
                </a:solidFill>
                <a:latin typeface="Montserrat" pitchFamily="2" charset="77"/>
              </a:rPr>
              <a:t>Stockwork magnetite veining in monzonite</a:t>
            </a:r>
          </a:p>
        </p:txBody>
      </p:sp>
      <p:cxnSp>
        <p:nvCxnSpPr>
          <p:cNvPr id="13" name="Straight Arrow Connector 12">
            <a:extLst>
              <a:ext uri="{FF2B5EF4-FFF2-40B4-BE49-F238E27FC236}">
                <a16:creationId xmlns:a16="http://schemas.microsoft.com/office/drawing/2014/main" id="{5A9FD16B-2C12-7F9A-B7A5-2533A5CDDE3E}"/>
              </a:ext>
            </a:extLst>
          </p:cNvPr>
          <p:cNvCxnSpPr>
            <a:cxnSpLocks/>
            <a:endCxn id="8" idx="0"/>
          </p:cNvCxnSpPr>
          <p:nvPr/>
        </p:nvCxnSpPr>
        <p:spPr>
          <a:xfrm>
            <a:off x="6367827" y="5522732"/>
            <a:ext cx="908695" cy="1710149"/>
          </a:xfrm>
          <a:prstGeom prst="straightConnector1">
            <a:avLst/>
          </a:prstGeom>
          <a:ln w="28575">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EC6EEC-9805-8347-E2F0-89675CF1024A}"/>
              </a:ext>
            </a:extLst>
          </p:cNvPr>
          <p:cNvCxnSpPr>
            <a:cxnSpLocks/>
            <a:endCxn id="9" idx="0"/>
          </p:cNvCxnSpPr>
          <p:nvPr/>
        </p:nvCxnSpPr>
        <p:spPr>
          <a:xfrm flipH="1">
            <a:off x="5131003" y="5504444"/>
            <a:ext cx="1202151" cy="1362251"/>
          </a:xfrm>
          <a:prstGeom prst="straightConnector1">
            <a:avLst/>
          </a:prstGeom>
          <a:ln w="28575">
            <a:solidFill>
              <a:srgbClr val="003153"/>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08143A0-C503-6065-85A1-C4B070490F09}"/>
              </a:ext>
            </a:extLst>
          </p:cNvPr>
          <p:cNvSpPr/>
          <p:nvPr/>
        </p:nvSpPr>
        <p:spPr>
          <a:xfrm>
            <a:off x="6438239" y="4477519"/>
            <a:ext cx="2218881" cy="386675"/>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ROI</a:t>
            </a:r>
          </a:p>
        </p:txBody>
      </p:sp>
      <p:sp>
        <p:nvSpPr>
          <p:cNvPr id="18" name="Rectangle 17">
            <a:extLst>
              <a:ext uri="{FF2B5EF4-FFF2-40B4-BE49-F238E27FC236}">
                <a16:creationId xmlns:a16="http://schemas.microsoft.com/office/drawing/2014/main" id="{96F38C93-0457-D99A-E785-D5A5769623F5}"/>
              </a:ext>
            </a:extLst>
          </p:cNvPr>
          <p:cNvSpPr/>
          <p:nvPr/>
        </p:nvSpPr>
        <p:spPr>
          <a:xfrm>
            <a:off x="1180409" y="5236423"/>
            <a:ext cx="1620797" cy="386675"/>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GIC</a:t>
            </a:r>
          </a:p>
        </p:txBody>
      </p:sp>
      <p:sp>
        <p:nvSpPr>
          <p:cNvPr id="74" name="TextBox 73">
            <a:extLst>
              <a:ext uri="{FF2B5EF4-FFF2-40B4-BE49-F238E27FC236}">
                <a16:creationId xmlns:a16="http://schemas.microsoft.com/office/drawing/2014/main" id="{18C8A285-21AA-A9CF-2C16-2AAAB1AA9F6E}"/>
              </a:ext>
            </a:extLst>
          </p:cNvPr>
          <p:cNvSpPr txBox="1"/>
          <p:nvPr/>
        </p:nvSpPr>
        <p:spPr>
          <a:xfrm>
            <a:off x="11215426" y="2678445"/>
            <a:ext cx="7053642" cy="6032164"/>
          </a:xfrm>
          <a:prstGeom prst="rect">
            <a:avLst/>
          </a:prstGeom>
          <a:noFill/>
        </p:spPr>
        <p:txBody>
          <a:bodyPr wrap="square" lIns="91440" tIns="45720" rIns="91440" bIns="45720" rtlCol="0" anchor="t">
            <a:spAutoFit/>
          </a:bodyPr>
          <a:lstStyle/>
          <a:p>
            <a:pPr>
              <a:lnSpc>
                <a:spcPts val="3059"/>
              </a:lnSpc>
              <a:spcBef>
                <a:spcPct val="0"/>
              </a:spcBef>
            </a:pPr>
            <a:r>
              <a:rPr lang="en-US" sz="3000" b="1" dirty="0">
                <a:solidFill>
                  <a:srgbClr val="003153"/>
                </a:solidFill>
                <a:latin typeface="Montserrat Bold"/>
                <a:ea typeface="Montserrat Bold"/>
                <a:cs typeface="Montserrat Bold"/>
                <a:sym typeface="Montserrat Bold"/>
              </a:rPr>
              <a:t>GIC</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2024 Gold Discovery </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Bulk tonnage gold with high grade zones</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Orogenic style mineralization</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750 m drill verified strike</a:t>
            </a:r>
          </a:p>
          <a:p>
            <a:pPr marL="342900" indent="-342900">
              <a:lnSpc>
                <a:spcPts val="3059"/>
              </a:lnSpc>
              <a:spcBef>
                <a:spcPct val="0"/>
              </a:spcBef>
              <a:buFont typeface="Arial" panose="020B0604020202020204" pitchFamily="34" charset="0"/>
              <a:buChar char="•"/>
            </a:pPr>
            <a:r>
              <a:rPr lang="en-US" sz="2400">
                <a:solidFill>
                  <a:srgbClr val="003153"/>
                </a:solidFill>
                <a:latin typeface="Montserrat Bold"/>
                <a:ea typeface="Montserrat Bold"/>
                <a:cs typeface="Montserrat Bold"/>
                <a:sym typeface="Montserrat Bold"/>
              </a:rPr>
              <a:t>1800 m Au soil anomaly</a:t>
            </a:r>
            <a:endParaRPr lang="en-US" sz="2400">
              <a:solidFill>
                <a:srgbClr val="003153"/>
              </a:solidFill>
              <a:latin typeface="Montserrat Bold"/>
              <a:ea typeface="Montserrat Bold"/>
              <a:cs typeface="Montserrat Bold"/>
            </a:endParaRP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Open in all directions</a:t>
            </a:r>
          </a:p>
          <a:p>
            <a:pPr marL="342900" indent="-342900">
              <a:lnSpc>
                <a:spcPts val="3059"/>
              </a:lnSpc>
              <a:spcBef>
                <a:spcPct val="0"/>
              </a:spcBef>
              <a:buFont typeface="Arial" panose="020B0604020202020204" pitchFamily="34" charset="0"/>
              <a:buChar char="•"/>
            </a:pPr>
            <a:endParaRPr lang="en-US" sz="2400" dirty="0">
              <a:solidFill>
                <a:srgbClr val="003153"/>
              </a:solidFill>
              <a:latin typeface="Montserrat Bold"/>
              <a:ea typeface="Roboto" panose="02000000000000000000" pitchFamily="2" charset="0"/>
              <a:cs typeface="Roboto" panose="02000000000000000000" pitchFamily="2" charset="0"/>
            </a:endParaRPr>
          </a:p>
          <a:p>
            <a:pPr>
              <a:lnSpc>
                <a:spcPts val="3059"/>
              </a:lnSpc>
              <a:spcBef>
                <a:spcPct val="0"/>
              </a:spcBef>
            </a:pPr>
            <a:endParaRPr lang="en-US" sz="2400" dirty="0">
              <a:solidFill>
                <a:srgbClr val="003153"/>
              </a:solidFill>
              <a:latin typeface="Montserrat Bold"/>
              <a:ea typeface="Montserrat Bold"/>
              <a:cs typeface="Montserrat Bold"/>
              <a:sym typeface="Montserrat Bold"/>
            </a:endParaRPr>
          </a:p>
          <a:p>
            <a:pPr>
              <a:lnSpc>
                <a:spcPts val="3059"/>
              </a:lnSpc>
              <a:spcBef>
                <a:spcPct val="0"/>
              </a:spcBef>
            </a:pPr>
            <a:r>
              <a:rPr lang="en-US" sz="3000" b="1" dirty="0">
                <a:solidFill>
                  <a:srgbClr val="003153"/>
                </a:solidFill>
                <a:latin typeface="Montserrat Bold"/>
                <a:ea typeface="Montserrat Bold"/>
                <a:cs typeface="Montserrat Bold"/>
                <a:sym typeface="Montserrat Bold"/>
              </a:rPr>
              <a:t>ROI</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~2 km east of GIC</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3.5 km porphyry geophysical anomaly</a:t>
            </a:r>
          </a:p>
          <a:p>
            <a:pPr marL="342900" indent="-342900">
              <a:lnSpc>
                <a:spcPts val="3059"/>
              </a:lnSpc>
              <a:spcBef>
                <a:spcPct val="0"/>
              </a:spcBef>
              <a:buFont typeface="Arial" panose="020B0604020202020204" pitchFamily="34" charset="0"/>
              <a:buChar char="•"/>
            </a:pPr>
            <a:r>
              <a:rPr lang="en-US" sz="2400" dirty="0">
                <a:solidFill>
                  <a:srgbClr val="003153"/>
                </a:solidFill>
                <a:latin typeface="Montserrat Bold"/>
                <a:ea typeface="Montserrat Bold"/>
                <a:cs typeface="Montserrat Bold"/>
                <a:sym typeface="Montserrat Bold"/>
              </a:rPr>
              <a:t>Compelling Cu, soil and rock sampling</a:t>
            </a:r>
          </a:p>
          <a:p>
            <a:pPr marL="342900" indent="-342900">
              <a:lnSpc>
                <a:spcPts val="3059"/>
              </a:lnSpc>
              <a:spcBef>
                <a:spcPct val="0"/>
              </a:spcBef>
              <a:buFont typeface="Arial" panose="020B0604020202020204" pitchFamily="34" charset="0"/>
              <a:buChar char="•"/>
            </a:pPr>
            <a:endParaRPr lang="en-US" sz="2400" dirty="0">
              <a:solidFill>
                <a:srgbClr val="003153"/>
              </a:solidFill>
              <a:latin typeface="Montserrat Bold"/>
              <a:ea typeface="Montserrat Bold"/>
              <a:cs typeface="Montserrat Bold"/>
              <a:sym typeface="Montserrat Bold"/>
            </a:endParaRPr>
          </a:p>
        </p:txBody>
      </p:sp>
      <p:pic>
        <p:nvPicPr>
          <p:cNvPr id="54" name="Picture 53">
            <a:extLst>
              <a:ext uri="{FF2B5EF4-FFF2-40B4-BE49-F238E27FC236}">
                <a16:creationId xmlns:a16="http://schemas.microsoft.com/office/drawing/2014/main" id="{F339E3BC-C60E-404C-F0E8-5A05938BB44F}"/>
              </a:ext>
            </a:extLst>
          </p:cNvPr>
          <p:cNvPicPr>
            <a:picLocks noChangeAspect="1"/>
          </p:cNvPicPr>
          <p:nvPr/>
        </p:nvPicPr>
        <p:blipFill>
          <a:blip r:embed="rId9" cstate="print">
            <a:extLst>
              <a:ext uri="{28A0092B-C50C-407E-A947-70E740481C1C}">
                <a14:useLocalDpi xmlns:a14="http://schemas.microsoft.com/office/drawing/2010/main"/>
              </a:ext>
            </a:extLst>
          </a:blip>
          <a:srcRect l="3977" r="8834"/>
          <a:stretch>
            <a:fillRect/>
          </a:stretch>
        </p:blipFill>
        <p:spPr bwMode="auto">
          <a:xfrm>
            <a:off x="298767" y="6427448"/>
            <a:ext cx="3405626" cy="2604006"/>
          </a:xfrm>
          <a:prstGeom prst="rect">
            <a:avLst/>
          </a:prstGeom>
          <a:noFill/>
          <a:ln w="19050">
            <a:solidFill>
              <a:srgbClr val="283B5B"/>
            </a:solidFill>
          </a:ln>
        </p:spPr>
      </p:pic>
      <p:cxnSp>
        <p:nvCxnSpPr>
          <p:cNvPr id="33" name="Straight Arrow Connector 32">
            <a:extLst>
              <a:ext uri="{FF2B5EF4-FFF2-40B4-BE49-F238E27FC236}">
                <a16:creationId xmlns:a16="http://schemas.microsoft.com/office/drawing/2014/main" id="{57A34D7C-F59F-1F9C-9F83-5A0793C8C34F}"/>
              </a:ext>
            </a:extLst>
          </p:cNvPr>
          <p:cNvCxnSpPr>
            <a:cxnSpLocks/>
            <a:stCxn id="18" idx="2"/>
            <a:endCxn id="54" idx="0"/>
          </p:cNvCxnSpPr>
          <p:nvPr/>
        </p:nvCxnSpPr>
        <p:spPr>
          <a:xfrm>
            <a:off x="1990808" y="5623098"/>
            <a:ext cx="10772" cy="804350"/>
          </a:xfrm>
          <a:prstGeom prst="straightConnector1">
            <a:avLst/>
          </a:prstGeom>
          <a:ln w="28575">
            <a:solidFill>
              <a:srgbClr val="003153"/>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2B97520F-CBD4-5350-96FF-154CB2855727}"/>
              </a:ext>
            </a:extLst>
          </p:cNvPr>
          <p:cNvSpPr/>
          <p:nvPr/>
        </p:nvSpPr>
        <p:spPr>
          <a:xfrm rot="833603">
            <a:off x="447249" y="4201056"/>
            <a:ext cx="2688609" cy="810113"/>
          </a:xfrm>
          <a:prstGeom prst="ellipse">
            <a:avLst/>
          </a:prstGeom>
          <a:noFill/>
          <a:ln w="28575">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a:extLst>
              <a:ext uri="{FF2B5EF4-FFF2-40B4-BE49-F238E27FC236}">
                <a16:creationId xmlns:a16="http://schemas.microsoft.com/office/drawing/2014/main" id="{20DAB263-6824-7DB6-96D1-D53E62C8C292}"/>
              </a:ext>
            </a:extLst>
          </p:cNvPr>
          <p:cNvSpPr/>
          <p:nvPr/>
        </p:nvSpPr>
        <p:spPr>
          <a:xfrm>
            <a:off x="518009" y="2879540"/>
            <a:ext cx="2586973" cy="686306"/>
          </a:xfrm>
          <a:prstGeom prst="rect">
            <a:avLst/>
          </a:prstGeom>
          <a:solidFill>
            <a:schemeClr val="bg1">
              <a:alpha val="75000"/>
            </a:schemeClr>
          </a:solidFill>
          <a:ln w="12700">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153"/>
                </a:solidFill>
                <a:latin typeface="Montserrat" pitchFamily="2" charset="77"/>
              </a:rPr>
              <a:t>2024 Drill Holes</a:t>
            </a:r>
          </a:p>
        </p:txBody>
      </p:sp>
      <p:sp>
        <p:nvSpPr>
          <p:cNvPr id="48" name="Rectangle 47">
            <a:extLst>
              <a:ext uri="{FF2B5EF4-FFF2-40B4-BE49-F238E27FC236}">
                <a16:creationId xmlns:a16="http://schemas.microsoft.com/office/drawing/2014/main" id="{BDC9A111-E4F8-3596-E024-39CBFD72418E}"/>
              </a:ext>
            </a:extLst>
          </p:cNvPr>
          <p:cNvSpPr/>
          <p:nvPr/>
        </p:nvSpPr>
        <p:spPr>
          <a:xfrm>
            <a:off x="2410083" y="3643393"/>
            <a:ext cx="3514053" cy="619483"/>
          </a:xfrm>
          <a:prstGeom prst="rect">
            <a:avLst/>
          </a:prstGeom>
          <a:solidFill>
            <a:schemeClr val="bg1">
              <a:alpha val="75000"/>
            </a:schemeClr>
          </a:solidFill>
          <a:ln w="12700">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83B5B"/>
                </a:solidFill>
                <a:latin typeface="Montserrat" pitchFamily="2" charset="77"/>
              </a:rPr>
              <a:t>GIC 1,800 m Gold Target</a:t>
            </a:r>
          </a:p>
        </p:txBody>
      </p:sp>
      <p:cxnSp>
        <p:nvCxnSpPr>
          <p:cNvPr id="51" name="Straight Arrow Connector 50">
            <a:extLst>
              <a:ext uri="{FF2B5EF4-FFF2-40B4-BE49-F238E27FC236}">
                <a16:creationId xmlns:a16="http://schemas.microsoft.com/office/drawing/2014/main" id="{91392E96-3605-F313-652A-CC75EB273FC9}"/>
              </a:ext>
            </a:extLst>
          </p:cNvPr>
          <p:cNvCxnSpPr>
            <a:cxnSpLocks/>
            <a:stCxn id="46" idx="2"/>
          </p:cNvCxnSpPr>
          <p:nvPr/>
        </p:nvCxnSpPr>
        <p:spPr>
          <a:xfrm flipH="1">
            <a:off x="1083396" y="3565846"/>
            <a:ext cx="728100" cy="925779"/>
          </a:xfrm>
          <a:prstGeom prst="straightConnector1">
            <a:avLst/>
          </a:prstGeom>
          <a:ln w="28575">
            <a:solidFill>
              <a:srgbClr val="00315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09C01CA-86A4-1621-292B-41A23A60DFA8}"/>
              </a:ext>
            </a:extLst>
          </p:cNvPr>
          <p:cNvCxnSpPr>
            <a:cxnSpLocks/>
            <a:stCxn id="48" idx="2"/>
          </p:cNvCxnSpPr>
          <p:nvPr/>
        </p:nvCxnSpPr>
        <p:spPr>
          <a:xfrm flipH="1">
            <a:off x="2801206" y="4262876"/>
            <a:ext cx="1365904" cy="267918"/>
          </a:xfrm>
          <a:prstGeom prst="straightConnector1">
            <a:avLst/>
          </a:prstGeom>
          <a:ln w="28575">
            <a:solidFill>
              <a:srgbClr val="003153"/>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C989815-9194-7F7E-483B-36A0AE78A262}"/>
              </a:ext>
            </a:extLst>
          </p:cNvPr>
          <p:cNvSpPr txBox="1"/>
          <p:nvPr/>
        </p:nvSpPr>
        <p:spPr>
          <a:xfrm>
            <a:off x="527034" y="1885270"/>
            <a:ext cx="10292811" cy="523220"/>
          </a:xfrm>
          <a:prstGeom prst="rect">
            <a:avLst/>
          </a:prstGeom>
          <a:noFill/>
        </p:spPr>
        <p:txBody>
          <a:bodyPr wrap="square">
            <a:spAutoFit/>
          </a:bodyPr>
          <a:lstStyle/>
          <a:p>
            <a:pPr algn="ctr"/>
            <a:r>
              <a:rPr lang="en-US" sz="2800" b="1" dirty="0">
                <a:solidFill>
                  <a:srgbClr val="C5AD7C"/>
                </a:solidFill>
                <a:latin typeface="Montserrat Bold"/>
                <a:ea typeface="Calibri"/>
                <a:cs typeface="Calibri"/>
              </a:rPr>
              <a:t>Two Adjacent Mineralization Styles</a:t>
            </a:r>
          </a:p>
        </p:txBody>
      </p:sp>
      <p:pic>
        <p:nvPicPr>
          <p:cNvPr id="50" name="Picture 4" descr="Map North Arrow Transparent Clipart - North Arrow No Background -  (1695x1719) Png Clipart Download">
            <a:extLst>
              <a:ext uri="{FF2B5EF4-FFF2-40B4-BE49-F238E27FC236}">
                <a16:creationId xmlns:a16="http://schemas.microsoft.com/office/drawing/2014/main" id="{826F5C53-23BD-2B06-244B-CDE467FD791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311665" y="2802290"/>
            <a:ext cx="370463" cy="375680"/>
          </a:xfrm>
          <a:prstGeom prst="rect">
            <a:avLst/>
          </a:prstGeom>
          <a:noFill/>
        </p:spPr>
      </p:pic>
    </p:spTree>
    <p:extLst>
      <p:ext uri="{BB962C8B-B14F-4D97-AF65-F5344CB8AC3E}">
        <p14:creationId xmlns:p14="http://schemas.microsoft.com/office/powerpoint/2010/main" val="3167293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FB6F-DC99-F525-7727-556296392581}"/>
            </a:ext>
          </a:extLst>
        </p:cNvPr>
        <p:cNvGrpSpPr/>
        <p:nvPr/>
      </p:nvGrpSpPr>
      <p:grpSpPr>
        <a:xfrm>
          <a:off x="0" y="0"/>
          <a:ext cx="0" cy="0"/>
          <a:chOff x="0" y="0"/>
          <a:chExt cx="0" cy="0"/>
        </a:xfrm>
      </p:grpSpPr>
      <p:pic>
        <p:nvPicPr>
          <p:cNvPr id="8" name="Picture 7" descr="A person standing on a mountain&#10;&#10;AI-generated content may be incorrect.">
            <a:extLst>
              <a:ext uri="{FF2B5EF4-FFF2-40B4-BE49-F238E27FC236}">
                <a16:creationId xmlns:a16="http://schemas.microsoft.com/office/drawing/2014/main" id="{5882221B-783A-64B9-2E2C-B0B67436A291}"/>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0" y="-14026"/>
            <a:ext cx="18287997" cy="10319248"/>
          </a:xfrm>
          <a:prstGeom prst="rect">
            <a:avLst/>
          </a:prstGeom>
        </p:spPr>
      </p:pic>
      <mc:AlternateContent xmlns:mc="http://schemas.openxmlformats.org/markup-compatibility/2006" xmlns:p14="http://schemas.microsoft.com/office/powerpoint/2010/main">
        <mc:Choice Requires="p14">
          <p:contentPart p14:bwMode="auto" r:id="rId4">
            <p14:nvContentPartPr>
              <p14:cNvPr id="47" name="Ink 46">
                <a:extLst>
                  <a:ext uri="{FF2B5EF4-FFF2-40B4-BE49-F238E27FC236}">
                    <a16:creationId xmlns:a16="http://schemas.microsoft.com/office/drawing/2014/main" id="{C7D3EFDC-C56A-D0CD-6DC8-211346EA9D36}"/>
                  </a:ext>
                </a:extLst>
              </p14:cNvPr>
              <p14:cNvContentPartPr/>
              <p14:nvPr/>
            </p14:nvContentPartPr>
            <p14:xfrm>
              <a:off x="-1412724" y="6372169"/>
              <a:ext cx="360" cy="2520"/>
            </p14:xfrm>
          </p:contentPart>
        </mc:Choice>
        <mc:Fallback xmlns="">
          <p:pic>
            <p:nvPicPr>
              <p:cNvPr id="47" name="Ink 46">
                <a:extLst>
                  <a:ext uri="{FF2B5EF4-FFF2-40B4-BE49-F238E27FC236}">
                    <a16:creationId xmlns:a16="http://schemas.microsoft.com/office/drawing/2014/main" id="{C7D3EFDC-C56A-D0CD-6DC8-211346EA9D36}"/>
                  </a:ext>
                </a:extLst>
              </p:cNvPr>
              <p:cNvPicPr/>
              <p:nvPr/>
            </p:nvPicPr>
            <p:blipFill>
              <a:blip r:embed="rId5"/>
              <a:stretch>
                <a:fillRect/>
              </a:stretch>
            </p:blipFill>
            <p:spPr>
              <a:xfrm>
                <a:off x="-1421724" y="6364294"/>
                <a:ext cx="18000" cy="17955"/>
              </a:xfrm>
              <a:prstGeom prst="rect">
                <a:avLst/>
              </a:prstGeom>
            </p:spPr>
          </p:pic>
        </mc:Fallback>
      </mc:AlternateContent>
      <p:sp>
        <p:nvSpPr>
          <p:cNvPr id="11" name="Freeform 6">
            <a:extLst>
              <a:ext uri="{FF2B5EF4-FFF2-40B4-BE49-F238E27FC236}">
                <a16:creationId xmlns:a16="http://schemas.microsoft.com/office/drawing/2014/main" id="{94A35839-D821-E1C5-99D2-64AD190FA6F2}"/>
              </a:ext>
            </a:extLst>
          </p:cNvPr>
          <p:cNvSpPr/>
          <p:nvPr/>
        </p:nvSpPr>
        <p:spPr>
          <a:xfrm>
            <a:off x="1" y="1"/>
            <a:ext cx="18287634" cy="10305222"/>
          </a:xfrm>
          <a:custGeom>
            <a:avLst/>
            <a:gdLst/>
            <a:ahLst/>
            <a:cxnLst/>
            <a:rect l="l" t="t" r="r" b="b"/>
            <a:pathLst>
              <a:path w="10294144" h="10294144">
                <a:moveTo>
                  <a:pt x="0" y="0"/>
                </a:moveTo>
                <a:lnTo>
                  <a:pt x="10294144" y="0"/>
                </a:lnTo>
                <a:lnTo>
                  <a:pt x="10294144" y="10294144"/>
                </a:lnTo>
                <a:lnTo>
                  <a:pt x="0" y="10294144"/>
                </a:lnTo>
                <a:lnTo>
                  <a:pt x="0" y="0"/>
                </a:lnTo>
                <a:close/>
              </a:path>
            </a:pathLst>
          </a:custGeom>
          <a:solidFill>
            <a:schemeClr val="tx2">
              <a:lumMod val="50000"/>
              <a:alpha val="60000"/>
            </a:schemeClr>
          </a:solidFill>
          <a:ln>
            <a:noFill/>
          </a:ln>
        </p:spPr>
        <p:txBody>
          <a:bodyPr/>
          <a:lstStyle/>
          <a:p>
            <a:endParaRPr lang="en-US"/>
          </a:p>
        </p:txBody>
      </p:sp>
      <p:sp>
        <p:nvSpPr>
          <p:cNvPr id="17" name="Subheading">
            <a:extLst>
              <a:ext uri="{FF2B5EF4-FFF2-40B4-BE49-F238E27FC236}">
                <a16:creationId xmlns:a16="http://schemas.microsoft.com/office/drawing/2014/main" id="{7824C0AF-AFA6-B62D-6E17-9B45A43487EE}"/>
              </a:ext>
            </a:extLst>
          </p:cNvPr>
          <p:cNvSpPr txBox="1"/>
          <p:nvPr/>
        </p:nvSpPr>
        <p:spPr>
          <a:xfrm>
            <a:off x="488474" y="2220872"/>
            <a:ext cx="16266635" cy="6359241"/>
          </a:xfrm>
          <a:prstGeom prst="rect">
            <a:avLst/>
          </a:prstGeom>
        </p:spPr>
        <p:txBody>
          <a:bodyPr wrap="square" lIns="0" tIns="0" rIns="0" bIns="0" rtlCol="0" anchor="t">
            <a:spAutoFit/>
          </a:bodyPr>
          <a:lstStyle/>
          <a:p>
            <a:pPr marL="0" lvl="0" indent="0" algn="l">
              <a:lnSpc>
                <a:spcPct val="150000"/>
              </a:lnSpc>
              <a:spcBef>
                <a:spcPct val="0"/>
              </a:spcBef>
            </a:pPr>
            <a:r>
              <a:rPr lang="en-US" sz="4000" b="1" dirty="0">
                <a:solidFill>
                  <a:srgbClr val="C5AD7C"/>
                </a:solidFill>
                <a:latin typeface="Montserrat"/>
                <a:ea typeface="Montserrat"/>
                <a:cs typeface="Montserrat"/>
                <a:sym typeface="Montserrat"/>
              </a:rPr>
              <a:t>Focus at GIC</a:t>
            </a:r>
          </a:p>
          <a:p>
            <a:pPr lvl="0">
              <a:lnSpc>
                <a:spcPct val="150000"/>
              </a:lnSpc>
              <a:spcBef>
                <a:spcPct val="0"/>
              </a:spcBef>
            </a:pPr>
            <a:r>
              <a:rPr lang="en-US" sz="4000" b="1" dirty="0">
                <a:solidFill>
                  <a:schemeClr val="bg1"/>
                </a:solidFill>
                <a:latin typeface="Montserrat"/>
                <a:ea typeface="Montserrat"/>
                <a:cs typeface="Montserrat"/>
                <a:sym typeface="Montserrat"/>
              </a:rPr>
              <a:t>Cost effective exploration</a:t>
            </a:r>
          </a:p>
          <a:p>
            <a:pPr marL="0" lvl="0" indent="0" algn="l">
              <a:lnSpc>
                <a:spcPct val="150000"/>
              </a:lnSpc>
              <a:spcBef>
                <a:spcPct val="0"/>
              </a:spcBef>
            </a:pPr>
            <a:r>
              <a:rPr lang="en-US" sz="4000" b="1" dirty="0">
                <a:solidFill>
                  <a:schemeClr val="bg1"/>
                </a:solidFill>
                <a:latin typeface="Montserrat"/>
                <a:ea typeface="Montserrat"/>
                <a:cs typeface="Montserrat"/>
                <a:sym typeface="Montserrat"/>
              </a:rPr>
              <a:t>Advance GIC Gold Zone bulk tonnage discovery: </a:t>
            </a:r>
          </a:p>
          <a:p>
            <a:pPr>
              <a:lnSpc>
                <a:spcPct val="150000"/>
              </a:lnSpc>
              <a:spcBef>
                <a:spcPct val="0"/>
              </a:spcBef>
            </a:pPr>
            <a:r>
              <a:rPr lang="en-US" sz="4000" b="1">
                <a:solidFill>
                  <a:schemeClr val="bg1"/>
                </a:solidFill>
                <a:latin typeface="Montserrat"/>
                <a:ea typeface="Montserrat"/>
                <a:cs typeface="Montserrat"/>
                <a:sym typeface="Montserrat"/>
              </a:rPr>
              <a:t>Up to 5,000 m staged drill program</a:t>
            </a:r>
            <a:endParaRPr lang="en-US" sz="4000" b="1">
              <a:solidFill>
                <a:schemeClr val="bg1"/>
              </a:solidFill>
              <a:latin typeface="Montserrat"/>
              <a:ea typeface="Montserrat"/>
              <a:cs typeface="Montserrat"/>
            </a:endParaRPr>
          </a:p>
          <a:p>
            <a:pPr marL="0" lvl="0" indent="0" algn="l">
              <a:lnSpc>
                <a:spcPct val="150000"/>
              </a:lnSpc>
              <a:spcBef>
                <a:spcPct val="0"/>
              </a:spcBef>
            </a:pPr>
            <a:r>
              <a:rPr lang="en-US" sz="4000" b="1" dirty="0">
                <a:solidFill>
                  <a:schemeClr val="bg1"/>
                </a:solidFill>
                <a:latin typeface="Montserrat"/>
                <a:ea typeface="Montserrat"/>
                <a:cs typeface="Montserrat"/>
                <a:sym typeface="Montserrat"/>
              </a:rPr>
              <a:t>	Focus on 750 m drill confirmed strike length</a:t>
            </a:r>
          </a:p>
          <a:p>
            <a:pPr lvl="0">
              <a:lnSpc>
                <a:spcPct val="150000"/>
              </a:lnSpc>
              <a:spcBef>
                <a:spcPct val="0"/>
              </a:spcBef>
            </a:pPr>
            <a:r>
              <a:rPr lang="en-US" sz="4000" b="1" dirty="0">
                <a:solidFill>
                  <a:schemeClr val="bg1"/>
                </a:solidFill>
                <a:latin typeface="Montserrat"/>
                <a:ea typeface="Montserrat"/>
                <a:cs typeface="Montserrat"/>
                <a:sym typeface="Montserrat"/>
              </a:rPr>
              <a:t>	Near surface targets</a:t>
            </a:r>
          </a:p>
          <a:p>
            <a:pPr marL="0" lvl="0" indent="0" algn="l">
              <a:lnSpc>
                <a:spcPct val="150000"/>
              </a:lnSpc>
              <a:spcBef>
                <a:spcPct val="0"/>
              </a:spcBef>
            </a:pPr>
            <a:r>
              <a:rPr lang="en-US" sz="4000" b="1" dirty="0">
                <a:solidFill>
                  <a:schemeClr val="bg1"/>
                </a:solidFill>
                <a:latin typeface="Montserrat"/>
                <a:ea typeface="Montserrat"/>
                <a:cs typeface="Montserrat"/>
                <a:sym typeface="Montserrat"/>
              </a:rPr>
              <a:t>Preliminary exploration at ROI porphyry anomaly</a:t>
            </a:r>
          </a:p>
        </p:txBody>
      </p:sp>
      <p:sp>
        <p:nvSpPr>
          <p:cNvPr id="19" name="TextBox 18">
            <a:extLst>
              <a:ext uri="{FF2B5EF4-FFF2-40B4-BE49-F238E27FC236}">
                <a16:creationId xmlns:a16="http://schemas.microsoft.com/office/drawing/2014/main" id="{1CDC3043-E5C4-7EF1-3A35-B0772044F657}"/>
              </a:ext>
            </a:extLst>
          </p:cNvPr>
          <p:cNvSpPr txBox="1"/>
          <p:nvPr/>
        </p:nvSpPr>
        <p:spPr>
          <a:xfrm>
            <a:off x="17803364" y="9693848"/>
            <a:ext cx="399468" cy="369332"/>
          </a:xfrm>
          <a:prstGeom prst="rect">
            <a:avLst/>
          </a:prstGeom>
          <a:noFill/>
        </p:spPr>
        <p:txBody>
          <a:bodyPr wrap="none" lIns="91440" tIns="45720" rIns="91440" bIns="45720" rtlCol="0" anchor="t">
            <a:spAutoFit/>
          </a:bodyPr>
          <a:lstStyle/>
          <a:p>
            <a:r>
              <a:rPr lang="en-US" dirty="0">
                <a:solidFill>
                  <a:schemeClr val="bg1"/>
                </a:solidFill>
                <a:latin typeface="Montserrat"/>
              </a:rPr>
              <a:t>15</a:t>
            </a:r>
            <a:endParaRPr lang="en-US" dirty="0">
              <a:solidFill>
                <a:schemeClr val="bg1"/>
              </a:solidFill>
              <a:latin typeface="Montserrat" pitchFamily="2" charset="77"/>
            </a:endParaRPr>
          </a:p>
        </p:txBody>
      </p:sp>
      <p:grpSp>
        <p:nvGrpSpPr>
          <p:cNvPr id="10" name="Group 9">
            <a:extLst>
              <a:ext uri="{FF2B5EF4-FFF2-40B4-BE49-F238E27FC236}">
                <a16:creationId xmlns:a16="http://schemas.microsoft.com/office/drawing/2014/main" id="{1121D9AE-97B0-796B-F6CE-608C7E118F97}"/>
              </a:ext>
            </a:extLst>
          </p:cNvPr>
          <p:cNvGrpSpPr/>
          <p:nvPr/>
        </p:nvGrpSpPr>
        <p:grpSpPr>
          <a:xfrm>
            <a:off x="-3" y="0"/>
            <a:ext cx="18288000" cy="1645920"/>
            <a:chOff x="0" y="0"/>
            <a:chExt cx="18288000" cy="1645920"/>
          </a:xfrm>
        </p:grpSpPr>
        <p:sp>
          <p:nvSpPr>
            <p:cNvPr id="15" name="Title">
              <a:extLst>
                <a:ext uri="{FF2B5EF4-FFF2-40B4-BE49-F238E27FC236}">
                  <a16:creationId xmlns:a16="http://schemas.microsoft.com/office/drawing/2014/main" id="{75BE42A1-FB3B-24FC-3AFD-0F7EF62C5F12}"/>
                </a:ext>
              </a:extLst>
            </p:cNvPr>
            <p:cNvSpPr txBox="1"/>
            <p:nvPr/>
          </p:nvSpPr>
          <p:spPr>
            <a:xfrm>
              <a:off x="0" y="0"/>
              <a:ext cx="18288000" cy="160043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C5AD7C"/>
                </a:solidFill>
                <a:latin typeface="Montserrat Bold"/>
                <a:ea typeface="Calibri"/>
                <a:cs typeface="Calibri"/>
              </a:endParaRPr>
            </a:p>
            <a:p>
              <a:r>
                <a:rPr lang="en-US" sz="6000" b="1" dirty="0">
                  <a:solidFill>
                    <a:srgbClr val="C5AD7C"/>
                  </a:solidFill>
                  <a:latin typeface="Montserrat Bold"/>
                  <a:ea typeface="Calibri"/>
                  <a:cs typeface="Calibri"/>
                </a:rPr>
                <a:t>  2026 Strategy</a:t>
              </a:r>
            </a:p>
            <a:p>
              <a:endParaRPr lang="en-US" dirty="0"/>
            </a:p>
          </p:txBody>
        </p:sp>
        <p:cxnSp>
          <p:nvCxnSpPr>
            <p:cNvPr id="20" name="Straight Connector 19">
              <a:extLst>
                <a:ext uri="{FF2B5EF4-FFF2-40B4-BE49-F238E27FC236}">
                  <a16:creationId xmlns:a16="http://schemas.microsoft.com/office/drawing/2014/main" id="{99FA02F9-CFFF-0FAC-07E7-21C0D5574FD7}"/>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Logo - Top Right">
              <a:extLst>
                <a:ext uri="{FF2B5EF4-FFF2-40B4-BE49-F238E27FC236}">
                  <a16:creationId xmlns:a16="http://schemas.microsoft.com/office/drawing/2014/main" id="{95E68F0B-E6CB-919B-348A-AFD5FC8DA3B7}"/>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6"/>
              <a:stretch>
                <a:fillRect/>
              </a:stretch>
            </a:blipFill>
          </p:spPr>
          <p:txBody>
            <a:bodyPr/>
            <a:lstStyle/>
            <a:p>
              <a:endParaRPr lang="en-US"/>
            </a:p>
          </p:txBody>
        </p:sp>
      </p:grpSp>
    </p:spTree>
    <p:extLst>
      <p:ext uri="{BB962C8B-B14F-4D97-AF65-F5344CB8AC3E}">
        <p14:creationId xmlns:p14="http://schemas.microsoft.com/office/powerpoint/2010/main" val="1125839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6F628-580A-34EA-C32E-2724D391B827}"/>
            </a:ext>
          </a:extLst>
        </p:cNvPr>
        <p:cNvGrpSpPr/>
        <p:nvPr/>
      </p:nvGrpSpPr>
      <p:grpSpPr>
        <a:xfrm>
          <a:off x="0" y="0"/>
          <a:ext cx="0" cy="0"/>
          <a:chOff x="0" y="0"/>
          <a:chExt cx="0" cy="0"/>
        </a:xfrm>
      </p:grpSpPr>
      <p:pic>
        <p:nvPicPr>
          <p:cNvPr id="3" name="Picture 2" descr="A map of a mine&#10;&#10;AI-generated content may be incorrect.">
            <a:extLst>
              <a:ext uri="{FF2B5EF4-FFF2-40B4-BE49-F238E27FC236}">
                <a16:creationId xmlns:a16="http://schemas.microsoft.com/office/drawing/2014/main" id="{5327A49B-751A-D591-D7E5-54F8A8BEE47A}"/>
              </a:ext>
            </a:extLst>
          </p:cNvPr>
          <p:cNvPicPr>
            <a:picLocks noChangeAspect="1"/>
          </p:cNvPicPr>
          <p:nvPr/>
        </p:nvPicPr>
        <p:blipFill>
          <a:blip r:embed="rId3"/>
          <a:stretch>
            <a:fillRect/>
          </a:stretch>
        </p:blipFill>
        <p:spPr>
          <a:xfrm>
            <a:off x="677166" y="2108228"/>
            <a:ext cx="11256840" cy="7438048"/>
          </a:xfrm>
          <a:prstGeom prst="rect">
            <a:avLst/>
          </a:prstGeom>
        </p:spPr>
      </p:pic>
      <p:sp>
        <p:nvSpPr>
          <p:cNvPr id="5" name="TextBox 4">
            <a:extLst>
              <a:ext uri="{FF2B5EF4-FFF2-40B4-BE49-F238E27FC236}">
                <a16:creationId xmlns:a16="http://schemas.microsoft.com/office/drawing/2014/main" id="{FD7EE2FE-7C0B-3ED3-DDA3-A47FCB28AF5D}"/>
              </a:ext>
            </a:extLst>
          </p:cNvPr>
          <p:cNvSpPr txBox="1"/>
          <p:nvPr/>
        </p:nvSpPr>
        <p:spPr>
          <a:xfrm>
            <a:off x="17803364" y="9693848"/>
            <a:ext cx="409086" cy="369332"/>
          </a:xfrm>
          <a:prstGeom prst="rect">
            <a:avLst/>
          </a:prstGeom>
          <a:noFill/>
        </p:spPr>
        <p:txBody>
          <a:bodyPr wrap="none" rtlCol="0">
            <a:spAutoFit/>
          </a:bodyPr>
          <a:lstStyle/>
          <a:p>
            <a:r>
              <a:rPr lang="en-US" dirty="0">
                <a:solidFill>
                  <a:srgbClr val="283B5B"/>
                </a:solidFill>
                <a:latin typeface="Montserrat" pitchFamily="2" charset="77"/>
              </a:rPr>
              <a:t>16</a:t>
            </a:r>
          </a:p>
        </p:txBody>
      </p:sp>
      <p:grpSp>
        <p:nvGrpSpPr>
          <p:cNvPr id="4" name="Group 3">
            <a:extLst>
              <a:ext uri="{FF2B5EF4-FFF2-40B4-BE49-F238E27FC236}">
                <a16:creationId xmlns:a16="http://schemas.microsoft.com/office/drawing/2014/main" id="{FD9BBDF9-6824-3292-83D4-4F96D2D71D33}"/>
              </a:ext>
            </a:extLst>
          </p:cNvPr>
          <p:cNvGrpSpPr/>
          <p:nvPr/>
        </p:nvGrpSpPr>
        <p:grpSpPr>
          <a:xfrm>
            <a:off x="0" y="0"/>
            <a:ext cx="18288000" cy="1645920"/>
            <a:chOff x="0" y="0"/>
            <a:chExt cx="18288000" cy="1645920"/>
          </a:xfrm>
        </p:grpSpPr>
        <p:sp>
          <p:nvSpPr>
            <p:cNvPr id="6" name="Title">
              <a:extLst>
                <a:ext uri="{FF2B5EF4-FFF2-40B4-BE49-F238E27FC236}">
                  <a16:creationId xmlns:a16="http://schemas.microsoft.com/office/drawing/2014/main" id="{8ED0CC9D-753B-C787-4244-CC111D169EDD}"/>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C5AD7C"/>
                </a:solidFill>
                <a:latin typeface="Montserrat Bold"/>
                <a:ea typeface="Calibri"/>
                <a:cs typeface="Calibri"/>
              </a:endParaRPr>
            </a:p>
            <a:p>
              <a:r>
                <a:rPr lang="en-US" sz="6000" b="1" dirty="0">
                  <a:solidFill>
                    <a:srgbClr val="C5AD7C"/>
                  </a:solidFill>
                  <a:latin typeface="Montserrat Bold"/>
                  <a:ea typeface="Calibri"/>
                  <a:cs typeface="Calibri"/>
                </a:rPr>
                <a:t>  T-Bill</a:t>
              </a:r>
            </a:p>
            <a:p>
              <a:endParaRPr lang="en-US" dirty="0"/>
            </a:p>
          </p:txBody>
        </p:sp>
        <p:cxnSp>
          <p:nvCxnSpPr>
            <p:cNvPr id="7" name="Straight Connector 6">
              <a:extLst>
                <a:ext uri="{FF2B5EF4-FFF2-40B4-BE49-F238E27FC236}">
                  <a16:creationId xmlns:a16="http://schemas.microsoft.com/office/drawing/2014/main" id="{8B4604FF-0338-1EFA-B235-C626A50C9232}"/>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Logo - Top Right">
              <a:extLst>
                <a:ext uri="{FF2B5EF4-FFF2-40B4-BE49-F238E27FC236}">
                  <a16:creationId xmlns:a16="http://schemas.microsoft.com/office/drawing/2014/main" id="{2FB28DBB-B36D-F258-8F58-19717DC592CE}"/>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4"/>
              <a:stretch>
                <a:fillRect/>
              </a:stretch>
            </a:blipFill>
          </p:spPr>
          <p:txBody>
            <a:bodyPr/>
            <a:lstStyle/>
            <a:p>
              <a:endParaRPr lang="en-US"/>
            </a:p>
          </p:txBody>
        </p:sp>
      </p:grpSp>
      <p:pic>
        <p:nvPicPr>
          <p:cNvPr id="9" name="Picture 8" descr="A screenshot of a chart&#10;&#10;AI-generated content may be incorrect.">
            <a:extLst>
              <a:ext uri="{FF2B5EF4-FFF2-40B4-BE49-F238E27FC236}">
                <a16:creationId xmlns:a16="http://schemas.microsoft.com/office/drawing/2014/main" id="{57479219-6FB9-456F-607A-EC775E49AF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6263" y="5323609"/>
            <a:ext cx="3317875" cy="3372807"/>
          </a:xfrm>
          <a:prstGeom prst="rect">
            <a:avLst/>
          </a:prstGeom>
          <a:ln>
            <a:solidFill>
              <a:srgbClr val="C5AD7C"/>
            </a:solidFill>
          </a:ln>
        </p:spPr>
      </p:pic>
      <p:sp>
        <p:nvSpPr>
          <p:cNvPr id="10" name="Rectangle 9">
            <a:extLst>
              <a:ext uri="{FF2B5EF4-FFF2-40B4-BE49-F238E27FC236}">
                <a16:creationId xmlns:a16="http://schemas.microsoft.com/office/drawing/2014/main" id="{C44928C1-F5D3-A662-E87C-AA22DB22393B}"/>
              </a:ext>
            </a:extLst>
          </p:cNvPr>
          <p:cNvSpPr/>
          <p:nvPr/>
        </p:nvSpPr>
        <p:spPr>
          <a:xfrm>
            <a:off x="1655471" y="8538989"/>
            <a:ext cx="914400" cy="1366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1A7CD5-FAC7-4AED-1E53-40A458A5596A}"/>
              </a:ext>
            </a:extLst>
          </p:cNvPr>
          <p:cNvSpPr/>
          <p:nvPr/>
        </p:nvSpPr>
        <p:spPr>
          <a:xfrm>
            <a:off x="1640405" y="8422410"/>
            <a:ext cx="1046198" cy="225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43A3898-BDDC-BFB3-17A8-998FFEBAC8CE}"/>
              </a:ext>
            </a:extLst>
          </p:cNvPr>
          <p:cNvSpPr/>
          <p:nvPr/>
        </p:nvSpPr>
        <p:spPr>
          <a:xfrm>
            <a:off x="3278909" y="3220669"/>
            <a:ext cx="1703251" cy="554386"/>
          </a:xfrm>
          <a:prstGeom prst="roundRect">
            <a:avLst/>
          </a:prstGeom>
          <a:solidFill>
            <a:srgbClr val="FFFF00">
              <a:alpha val="87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Historic Drillhold WM21-07</a:t>
            </a:r>
          </a:p>
        </p:txBody>
      </p:sp>
      <p:cxnSp>
        <p:nvCxnSpPr>
          <p:cNvPr id="14" name="Straight Arrow Connector 13">
            <a:extLst>
              <a:ext uri="{FF2B5EF4-FFF2-40B4-BE49-F238E27FC236}">
                <a16:creationId xmlns:a16="http://schemas.microsoft.com/office/drawing/2014/main" id="{7171C280-3738-FE8E-64E6-8F8359CB628D}"/>
              </a:ext>
            </a:extLst>
          </p:cNvPr>
          <p:cNvCxnSpPr>
            <a:cxnSpLocks/>
          </p:cNvCxnSpPr>
          <p:nvPr/>
        </p:nvCxnSpPr>
        <p:spPr>
          <a:xfrm>
            <a:off x="4937710" y="3730605"/>
            <a:ext cx="1814649" cy="145330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563F167E-6982-DB5F-3B64-6942F3A16405}"/>
              </a:ext>
            </a:extLst>
          </p:cNvPr>
          <p:cNvSpPr/>
          <p:nvPr/>
        </p:nvSpPr>
        <p:spPr>
          <a:xfrm>
            <a:off x="9489209" y="4769223"/>
            <a:ext cx="1703251" cy="554386"/>
          </a:xfrm>
          <a:prstGeom prst="roundRect">
            <a:avLst/>
          </a:prstGeom>
          <a:solidFill>
            <a:srgbClr val="FFFF00">
              <a:alpha val="87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21.7 g/t Au*</a:t>
            </a:r>
          </a:p>
        </p:txBody>
      </p:sp>
      <p:cxnSp>
        <p:nvCxnSpPr>
          <p:cNvPr id="22" name="Straight Arrow Connector 21">
            <a:extLst>
              <a:ext uri="{FF2B5EF4-FFF2-40B4-BE49-F238E27FC236}">
                <a16:creationId xmlns:a16="http://schemas.microsoft.com/office/drawing/2014/main" id="{825CA804-A9D4-1D73-BA85-E2CCD84CE307}"/>
              </a:ext>
            </a:extLst>
          </p:cNvPr>
          <p:cNvCxnSpPr>
            <a:cxnSpLocks/>
            <a:stCxn id="21" idx="1"/>
          </p:cNvCxnSpPr>
          <p:nvPr/>
        </p:nvCxnSpPr>
        <p:spPr>
          <a:xfrm flipH="1">
            <a:off x="7180719" y="5046416"/>
            <a:ext cx="230849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E0B21B-35C9-9D45-0FEA-E1D9E648F39F}"/>
              </a:ext>
            </a:extLst>
          </p:cNvPr>
          <p:cNvCxnSpPr>
            <a:cxnSpLocks/>
          </p:cNvCxnSpPr>
          <p:nvPr/>
        </p:nvCxnSpPr>
        <p:spPr>
          <a:xfrm flipV="1">
            <a:off x="5137637" y="5986549"/>
            <a:ext cx="1315723" cy="243586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2867DCD3-C067-3EC3-7283-2E20FABD85A6}"/>
              </a:ext>
            </a:extLst>
          </p:cNvPr>
          <p:cNvSpPr/>
          <p:nvPr/>
        </p:nvSpPr>
        <p:spPr>
          <a:xfrm>
            <a:off x="4194759" y="8419223"/>
            <a:ext cx="1703251" cy="554386"/>
          </a:xfrm>
          <a:prstGeom prst="roundRect">
            <a:avLst/>
          </a:prstGeom>
          <a:solidFill>
            <a:srgbClr val="FFFF00">
              <a:alpha val="87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22 g/t Au*</a:t>
            </a:r>
          </a:p>
        </p:txBody>
      </p:sp>
      <p:sp>
        <p:nvSpPr>
          <p:cNvPr id="2" name="TextBox 1">
            <a:extLst>
              <a:ext uri="{FF2B5EF4-FFF2-40B4-BE49-F238E27FC236}">
                <a16:creationId xmlns:a16="http://schemas.microsoft.com/office/drawing/2014/main" id="{01274D75-BDF6-F18C-BBEE-0A5768A2F899}"/>
              </a:ext>
            </a:extLst>
          </p:cNvPr>
          <p:cNvSpPr txBox="1"/>
          <p:nvPr/>
        </p:nvSpPr>
        <p:spPr>
          <a:xfrm>
            <a:off x="11793456" y="2826430"/>
            <a:ext cx="6317097"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12140" lvl="1" indent="-306070">
              <a:buFont typeface="Arial,Sans-Serif"/>
              <a:buChar char="•"/>
            </a:pPr>
            <a:r>
              <a:rPr lang="en-US" sz="2400" dirty="0">
                <a:solidFill>
                  <a:srgbClr val="003153"/>
                </a:solidFill>
                <a:latin typeface="Montserrat" pitchFamily="2" charset="77"/>
                <a:ea typeface="Calibri"/>
                <a:cs typeface="Arial"/>
              </a:rPr>
              <a:t>3 km x 2.5 km </a:t>
            </a:r>
            <a:r>
              <a:rPr lang="en-US" sz="2400" b="1" dirty="0">
                <a:solidFill>
                  <a:srgbClr val="003153"/>
                </a:solidFill>
                <a:latin typeface="Montserrat" pitchFamily="2" charset="77"/>
                <a:ea typeface="Calibri"/>
                <a:cs typeface="Arial"/>
              </a:rPr>
              <a:t>high-grade epithermal mineralization</a:t>
            </a:r>
            <a:r>
              <a:rPr lang="en-US" sz="2400" dirty="0">
                <a:solidFill>
                  <a:srgbClr val="003153"/>
                </a:solidFill>
                <a:latin typeface="Montserrat" pitchFamily="2" charset="77"/>
                <a:ea typeface="Calibri"/>
                <a:cs typeface="Arial"/>
              </a:rPr>
              <a:t> hosted in quartz veins and breccias​</a:t>
            </a:r>
            <a:endParaRPr lang="en-US" sz="2400" dirty="0">
              <a:solidFill>
                <a:srgbClr val="003153"/>
              </a:solidFill>
              <a:latin typeface="Montserrat" pitchFamily="2" charset="77"/>
            </a:endParaRPr>
          </a:p>
          <a:p>
            <a:r>
              <a:rPr lang="en-US" sz="2400" dirty="0">
                <a:solidFill>
                  <a:srgbClr val="003153"/>
                </a:solidFill>
                <a:latin typeface="Montserrat" pitchFamily="2" charset="77"/>
                <a:ea typeface="Calibri"/>
                <a:cs typeface="Arial"/>
              </a:rPr>
              <a:t>​​</a:t>
            </a:r>
          </a:p>
          <a:p>
            <a:pPr marL="612140" lvl="1" indent="-306070">
              <a:buFont typeface="Arial,Sans-Serif"/>
              <a:buChar char="•"/>
            </a:pPr>
            <a:r>
              <a:rPr lang="en-US" sz="2400" dirty="0">
                <a:solidFill>
                  <a:srgbClr val="003153"/>
                </a:solidFill>
                <a:latin typeface="Montserrat" pitchFamily="2" charset="77"/>
                <a:ea typeface="Calibri"/>
                <a:cs typeface="Arial"/>
              </a:rPr>
              <a:t>Historic 2021 drill program highlights:  </a:t>
            </a:r>
            <a:r>
              <a:rPr lang="en-US" sz="2400" b="1" dirty="0">
                <a:solidFill>
                  <a:srgbClr val="003153"/>
                </a:solidFill>
                <a:latin typeface="Montserrat" pitchFamily="2" charset="77"/>
                <a:ea typeface="Calibri"/>
                <a:cs typeface="Arial"/>
              </a:rPr>
              <a:t>1.38 g/t Au over 41.57 m </a:t>
            </a:r>
            <a:r>
              <a:rPr lang="en-US" sz="2400" dirty="0">
                <a:solidFill>
                  <a:srgbClr val="003153"/>
                </a:solidFill>
                <a:latin typeface="Montserrat" pitchFamily="2" charset="77"/>
                <a:ea typeface="Calibri"/>
                <a:cs typeface="Arial"/>
              </a:rPr>
              <a:t>(WM21-07)</a:t>
            </a:r>
          </a:p>
          <a:p>
            <a:pPr marL="306070" lvl="1"/>
            <a:endParaRPr lang="en-US" sz="2400" dirty="0">
              <a:solidFill>
                <a:srgbClr val="003153"/>
              </a:solidFill>
              <a:latin typeface="Montserrat" pitchFamily="2" charset="77"/>
              <a:ea typeface="Calibri"/>
              <a:cs typeface="Arial"/>
            </a:endParaRPr>
          </a:p>
          <a:p>
            <a:pPr marL="612140" lvl="1" indent="-306070">
              <a:buFont typeface="Arial,Sans-Serif"/>
              <a:buChar char="•"/>
            </a:pPr>
            <a:r>
              <a:rPr lang="en-US" sz="2400" dirty="0">
                <a:solidFill>
                  <a:srgbClr val="003153"/>
                </a:solidFill>
                <a:latin typeface="Montserrat" pitchFamily="2" charset="77"/>
                <a:ea typeface="Calibri"/>
                <a:cs typeface="Arial"/>
              </a:rPr>
              <a:t>Multi-km extension potential</a:t>
            </a:r>
          </a:p>
          <a:p>
            <a:pPr marL="306070" lvl="1"/>
            <a:endParaRPr lang="en-US" sz="2400" dirty="0">
              <a:solidFill>
                <a:srgbClr val="003153"/>
              </a:solidFill>
              <a:latin typeface="Montserrat" pitchFamily="2" charset="77"/>
              <a:ea typeface="Calibri"/>
              <a:cs typeface="Arial"/>
            </a:endParaRPr>
          </a:p>
          <a:p>
            <a:pPr marL="612140" lvl="1" indent="-306070">
              <a:buFont typeface="Arial,Sans-Serif"/>
              <a:buChar char="•"/>
            </a:pPr>
            <a:r>
              <a:rPr lang="en-US" sz="2400" dirty="0">
                <a:solidFill>
                  <a:srgbClr val="003153"/>
                </a:solidFill>
                <a:latin typeface="Montserrat" pitchFamily="2" charset="77"/>
                <a:ea typeface="Calibri"/>
                <a:cs typeface="Arial"/>
              </a:rPr>
              <a:t>Drilling tested only ~300 m strike length of primary anomaly</a:t>
            </a:r>
          </a:p>
          <a:p>
            <a:pPr marL="306070" lvl="1"/>
            <a:endParaRPr lang="en-US" sz="2400" dirty="0">
              <a:solidFill>
                <a:srgbClr val="003153"/>
              </a:solidFill>
              <a:latin typeface="Montserrat" pitchFamily="2" charset="77"/>
              <a:ea typeface="Calibri"/>
              <a:cs typeface="Arial"/>
            </a:endParaRPr>
          </a:p>
          <a:p>
            <a:pPr marL="612140" lvl="1" indent="-306070">
              <a:buFont typeface="Arial,Sans-Serif"/>
              <a:buChar char="•"/>
            </a:pPr>
            <a:r>
              <a:rPr lang="en-US" sz="2400" dirty="0">
                <a:solidFill>
                  <a:srgbClr val="003153"/>
                </a:solidFill>
                <a:latin typeface="Montserrat" pitchFamily="2" charset="77"/>
                <a:ea typeface="Calibri"/>
                <a:cs typeface="Arial"/>
              </a:rPr>
              <a:t>High-grade surface samples </a:t>
            </a:r>
          </a:p>
          <a:p>
            <a:pPr marL="306070" lvl="1"/>
            <a:endParaRPr lang="en-US" sz="2400" dirty="0">
              <a:solidFill>
                <a:srgbClr val="003153"/>
              </a:solidFill>
              <a:latin typeface="Montserrat" pitchFamily="2" charset="77"/>
              <a:ea typeface="Calibri"/>
              <a:cs typeface="Arial"/>
            </a:endParaRPr>
          </a:p>
          <a:p>
            <a:pPr marL="306070" lvl="1"/>
            <a:r>
              <a:rPr lang="en-US" sz="2400" dirty="0">
                <a:solidFill>
                  <a:srgbClr val="003153"/>
                </a:solidFill>
                <a:latin typeface="Montserrat" pitchFamily="2" charset="77"/>
                <a:ea typeface="Calibri"/>
                <a:cs typeface="Arial"/>
              </a:rPr>
              <a:t>* select historic grab rock samples</a:t>
            </a:r>
          </a:p>
        </p:txBody>
      </p:sp>
    </p:spTree>
    <p:extLst>
      <p:ext uri="{BB962C8B-B14F-4D97-AF65-F5344CB8AC3E}">
        <p14:creationId xmlns:p14="http://schemas.microsoft.com/office/powerpoint/2010/main" val="229111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1F2C0-4475-8C15-1ECC-11FE32721B3B}"/>
            </a:ext>
          </a:extLst>
        </p:cNvPr>
        <p:cNvGrpSpPr/>
        <p:nvPr/>
      </p:nvGrpSpPr>
      <p:grpSpPr>
        <a:xfrm>
          <a:off x="0" y="0"/>
          <a:ext cx="0" cy="0"/>
          <a:chOff x="0" y="0"/>
          <a:chExt cx="0" cy="0"/>
        </a:xfrm>
      </p:grpSpPr>
      <p:pic>
        <p:nvPicPr>
          <p:cNvPr id="4" name="Picture 3" descr="A wooden structure on a hill&#10;&#10;AI-generated content may be incorrect.">
            <a:extLst>
              <a:ext uri="{FF2B5EF4-FFF2-40B4-BE49-F238E27FC236}">
                <a16:creationId xmlns:a16="http://schemas.microsoft.com/office/drawing/2014/main" id="{E4C96ACC-7024-C25C-9B56-4685FC9F734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9" name="Freeform 6">
            <a:extLst>
              <a:ext uri="{FF2B5EF4-FFF2-40B4-BE49-F238E27FC236}">
                <a16:creationId xmlns:a16="http://schemas.microsoft.com/office/drawing/2014/main" id="{8ABE7456-8D17-4833-C65B-54D15FC93FC6}"/>
              </a:ext>
            </a:extLst>
          </p:cNvPr>
          <p:cNvSpPr/>
          <p:nvPr/>
        </p:nvSpPr>
        <p:spPr>
          <a:xfrm>
            <a:off x="0" y="-1"/>
            <a:ext cx="18288000" cy="10287001"/>
          </a:xfrm>
          <a:custGeom>
            <a:avLst/>
            <a:gdLst/>
            <a:ahLst/>
            <a:cxnLst/>
            <a:rect l="l" t="t" r="r" b="b"/>
            <a:pathLst>
              <a:path w="10294144" h="10294144">
                <a:moveTo>
                  <a:pt x="0" y="0"/>
                </a:moveTo>
                <a:lnTo>
                  <a:pt x="10294144" y="0"/>
                </a:lnTo>
                <a:lnTo>
                  <a:pt x="10294144" y="10294144"/>
                </a:lnTo>
                <a:lnTo>
                  <a:pt x="0" y="10294144"/>
                </a:lnTo>
                <a:lnTo>
                  <a:pt x="0" y="0"/>
                </a:lnTo>
                <a:close/>
              </a:path>
            </a:pathLst>
          </a:custGeom>
          <a:solidFill>
            <a:schemeClr val="tx2">
              <a:lumMod val="50000"/>
              <a:alpha val="60000"/>
            </a:schemeClr>
          </a:solidFill>
        </p:spPr>
        <p:txBody>
          <a:bodyPr/>
          <a:lstStyle/>
          <a:p>
            <a:endParaRPr lang="en-US" dirty="0"/>
          </a:p>
        </p:txBody>
      </p:sp>
      <p:sp>
        <p:nvSpPr>
          <p:cNvPr id="49" name="Logo" descr="A gold letter on a black background  AI-generated content may be incorrect.">
            <a:extLst>
              <a:ext uri="{FF2B5EF4-FFF2-40B4-BE49-F238E27FC236}">
                <a16:creationId xmlns:a16="http://schemas.microsoft.com/office/drawing/2014/main" id="{BBDF9670-AE78-6445-B075-42918E72F78A}"/>
              </a:ext>
            </a:extLst>
          </p:cNvPr>
          <p:cNvSpPr/>
          <p:nvPr/>
        </p:nvSpPr>
        <p:spPr>
          <a:xfrm>
            <a:off x="989371" y="2744941"/>
            <a:ext cx="4589113" cy="4797119"/>
          </a:xfrm>
          <a:custGeom>
            <a:avLst/>
            <a:gdLst/>
            <a:ahLst/>
            <a:cxnLst/>
            <a:rect l="l" t="t" r="r" b="b"/>
            <a:pathLst>
              <a:path w="7229741" h="7575504">
                <a:moveTo>
                  <a:pt x="0" y="0"/>
                </a:moveTo>
                <a:lnTo>
                  <a:pt x="7229741" y="0"/>
                </a:lnTo>
                <a:lnTo>
                  <a:pt x="7229741" y="7575504"/>
                </a:lnTo>
                <a:lnTo>
                  <a:pt x="0" y="7575504"/>
                </a:lnTo>
                <a:lnTo>
                  <a:pt x="0" y="0"/>
                </a:lnTo>
                <a:close/>
              </a:path>
            </a:pathLst>
          </a:custGeom>
          <a:blipFill>
            <a:blip r:embed="rId4" cstate="print">
              <a:extLst>
                <a:ext uri="{28A0092B-C50C-407E-A947-70E740481C1C}">
                  <a14:useLocalDpi xmlns:a14="http://schemas.microsoft.com/office/drawing/2010/main"/>
                </a:ext>
              </a:extLst>
            </a:blip>
            <a:stretch>
              <a:fillRect l="-35" r="-35"/>
            </a:stretch>
          </a:blipFill>
        </p:spPr>
        <p:txBody>
          <a:bodyPr/>
          <a:lstStyle/>
          <a:p>
            <a:endParaRPr lang="en-US"/>
          </a:p>
        </p:txBody>
      </p:sp>
      <p:sp>
        <p:nvSpPr>
          <p:cNvPr id="34" name="Freeform 34">
            <a:extLst>
              <a:ext uri="{FF2B5EF4-FFF2-40B4-BE49-F238E27FC236}">
                <a16:creationId xmlns:a16="http://schemas.microsoft.com/office/drawing/2014/main" id="{8977EA75-BD19-A9E7-8CF0-A6D347B45FCA}"/>
              </a:ext>
            </a:extLst>
          </p:cNvPr>
          <p:cNvSpPr/>
          <p:nvPr/>
        </p:nvSpPr>
        <p:spPr>
          <a:xfrm>
            <a:off x="17371104" y="9701968"/>
            <a:ext cx="864520" cy="547688"/>
          </a:xfrm>
          <a:custGeom>
            <a:avLst/>
            <a:gdLst/>
            <a:ahLst/>
            <a:cxnLst/>
            <a:rect l="l" t="t" r="r" b="b"/>
            <a:pathLst>
              <a:path w="1152694" h="730250">
                <a:moveTo>
                  <a:pt x="0" y="0"/>
                </a:moveTo>
                <a:lnTo>
                  <a:pt x="1152694" y="0"/>
                </a:lnTo>
                <a:lnTo>
                  <a:pt x="1152694" y="730250"/>
                </a:lnTo>
                <a:lnTo>
                  <a:pt x="0" y="730250"/>
                </a:lnTo>
                <a:close/>
              </a:path>
            </a:pathLst>
          </a:custGeom>
          <a:solidFill>
            <a:srgbClr val="000000">
              <a:alpha val="0"/>
            </a:srgbClr>
          </a:solidFill>
        </p:spPr>
        <p:txBody>
          <a:bodyPr/>
          <a:lstStyle/>
          <a:p>
            <a:endParaRPr lang="en-US"/>
          </a:p>
        </p:txBody>
      </p:sp>
      <p:sp>
        <p:nvSpPr>
          <p:cNvPr id="35" name="TextBox 34">
            <a:extLst>
              <a:ext uri="{FF2B5EF4-FFF2-40B4-BE49-F238E27FC236}">
                <a16:creationId xmlns:a16="http://schemas.microsoft.com/office/drawing/2014/main" id="{6E9582C8-2A8A-50BE-E0F4-A38B0946B259}"/>
              </a:ext>
            </a:extLst>
          </p:cNvPr>
          <p:cNvSpPr txBox="1"/>
          <p:nvPr/>
        </p:nvSpPr>
        <p:spPr>
          <a:xfrm>
            <a:off x="5889838" y="6736687"/>
            <a:ext cx="120227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C5AD7C"/>
                </a:solidFill>
                <a:latin typeface="Montserrat Bold"/>
                <a:ea typeface="Calibri"/>
                <a:cs typeface="Calibri"/>
              </a:rPr>
              <a:t>Gold Discovery </a:t>
            </a:r>
          </a:p>
          <a:p>
            <a:r>
              <a:rPr lang="en-US" sz="2400" dirty="0">
                <a:solidFill>
                  <a:schemeClr val="bg1"/>
                </a:solidFill>
                <a:latin typeface="Montserrat"/>
                <a:ea typeface="Calibri"/>
                <a:cs typeface="Calibri"/>
              </a:rPr>
              <a:t>Bulk tonnage Au discovery, high grade zones, </a:t>
            </a:r>
            <a:r>
              <a:rPr lang="en-US" sz="2400" b="1" dirty="0">
                <a:solidFill>
                  <a:schemeClr val="bg1"/>
                </a:solidFill>
                <a:latin typeface="Montserrat"/>
                <a:ea typeface="Calibri"/>
                <a:cs typeface="Calibri"/>
              </a:rPr>
              <a:t>multimillion ounce potential &amp;</a:t>
            </a:r>
            <a:r>
              <a:rPr lang="en-US" sz="2400" dirty="0">
                <a:solidFill>
                  <a:schemeClr val="bg1"/>
                </a:solidFill>
                <a:latin typeface="Montserrat"/>
                <a:ea typeface="Calibri"/>
                <a:cs typeface="Calibri"/>
              </a:rPr>
              <a:t> additional discovery targets.</a:t>
            </a:r>
          </a:p>
        </p:txBody>
      </p:sp>
      <p:sp>
        <p:nvSpPr>
          <p:cNvPr id="8" name="TextBox 8">
            <a:extLst>
              <a:ext uri="{FF2B5EF4-FFF2-40B4-BE49-F238E27FC236}">
                <a16:creationId xmlns:a16="http://schemas.microsoft.com/office/drawing/2014/main" id="{BCF95C9C-2E9C-68A3-4EA9-D765AB4E1F67}"/>
              </a:ext>
            </a:extLst>
          </p:cNvPr>
          <p:cNvSpPr txBox="1"/>
          <p:nvPr/>
        </p:nvSpPr>
        <p:spPr>
          <a:xfrm>
            <a:off x="5953885" y="5080393"/>
            <a:ext cx="11958709" cy="1469125"/>
          </a:xfrm>
          <a:prstGeom prst="rect">
            <a:avLst/>
          </a:prstGeom>
          <a:ln>
            <a:noFill/>
          </a:ln>
        </p:spPr>
        <p:txBody>
          <a:bodyPr lIns="0" tIns="0" rIns="0" bIns="0" rtlCol="0" anchor="t"/>
          <a:lstStyle/>
          <a:p>
            <a:pPr algn="l">
              <a:lnSpc>
                <a:spcPts val="3600"/>
              </a:lnSpc>
            </a:pPr>
            <a:r>
              <a:rPr lang="en-US" sz="3600" b="1" dirty="0">
                <a:solidFill>
                  <a:srgbClr val="C5AD7C"/>
                </a:solidFill>
                <a:latin typeface="Montserrat Bold"/>
                <a:ea typeface="Montserrat Bold"/>
                <a:cs typeface="Montserrat Bold"/>
                <a:sym typeface="Montserrat Bold"/>
              </a:rPr>
              <a:t>Location </a:t>
            </a:r>
          </a:p>
          <a:p>
            <a:r>
              <a:rPr lang="en-US" sz="2400" dirty="0">
                <a:solidFill>
                  <a:schemeClr val="bg1"/>
                </a:solidFill>
                <a:latin typeface="Montserrat"/>
                <a:ea typeface="Montserrat"/>
                <a:cs typeface="Montserrat"/>
                <a:sym typeface="Montserrat"/>
              </a:rPr>
              <a:t>Toodoggone District has exceptional mineral endowment, surging with exploration and development.</a:t>
            </a:r>
            <a:endParaRPr lang="en-US" sz="2400" dirty="0">
              <a:solidFill>
                <a:schemeClr val="bg1"/>
              </a:solidFill>
              <a:latin typeface="Montserrat"/>
              <a:ea typeface="Montserrat"/>
              <a:cs typeface="Montserrat"/>
            </a:endParaRPr>
          </a:p>
        </p:txBody>
      </p:sp>
      <p:sp>
        <p:nvSpPr>
          <p:cNvPr id="30" name="TextBox 30">
            <a:extLst>
              <a:ext uri="{FF2B5EF4-FFF2-40B4-BE49-F238E27FC236}">
                <a16:creationId xmlns:a16="http://schemas.microsoft.com/office/drawing/2014/main" id="{93485C4A-51BA-4FFF-C605-F40655EC6F0C}"/>
              </a:ext>
            </a:extLst>
          </p:cNvPr>
          <p:cNvSpPr txBox="1"/>
          <p:nvPr/>
        </p:nvSpPr>
        <p:spPr>
          <a:xfrm>
            <a:off x="5953884" y="8689868"/>
            <a:ext cx="10507389" cy="1154161"/>
          </a:xfrm>
          <a:prstGeom prst="rect">
            <a:avLst/>
          </a:prstGeom>
        </p:spPr>
        <p:txBody>
          <a:bodyPr lIns="0" tIns="0" rIns="0" bIns="0" rtlCol="0" anchor="t"/>
          <a:lstStyle/>
          <a:p>
            <a:pPr algn="l">
              <a:lnSpc>
                <a:spcPts val="3600"/>
              </a:lnSpc>
            </a:pPr>
            <a:r>
              <a:rPr lang="en-US" sz="3600" b="1" dirty="0">
                <a:solidFill>
                  <a:srgbClr val="C5AD7C"/>
                </a:solidFill>
                <a:latin typeface="Montserrat Bold"/>
                <a:ea typeface="Montserrat Bold"/>
                <a:cs typeface="Montserrat Bold"/>
                <a:sym typeface="Montserrat Bold"/>
              </a:rPr>
              <a:t>Structure </a:t>
            </a:r>
          </a:p>
          <a:p>
            <a:pPr algn="l"/>
            <a:r>
              <a:rPr lang="en-US" sz="2400">
                <a:solidFill>
                  <a:schemeClr val="bg1"/>
                </a:solidFill>
                <a:latin typeface="Montserrat"/>
                <a:ea typeface="Montserrat"/>
                <a:cs typeface="Montserrat"/>
                <a:sym typeface="Montserrat"/>
              </a:rPr>
              <a:t>49.5M shares outstanding with high management ownership.</a:t>
            </a:r>
            <a:endParaRPr lang="en-US" sz="2400">
              <a:solidFill>
                <a:schemeClr val="bg1"/>
              </a:solidFill>
              <a:latin typeface="Montserrat"/>
              <a:ea typeface="Montserrat"/>
              <a:cs typeface="Montserrat"/>
            </a:endParaRPr>
          </a:p>
        </p:txBody>
      </p:sp>
      <p:sp>
        <p:nvSpPr>
          <p:cNvPr id="5" name="TextBox 5">
            <a:extLst>
              <a:ext uri="{FF2B5EF4-FFF2-40B4-BE49-F238E27FC236}">
                <a16:creationId xmlns:a16="http://schemas.microsoft.com/office/drawing/2014/main" id="{1427813A-008A-6E1B-0EFB-34505E90D4F3}"/>
              </a:ext>
            </a:extLst>
          </p:cNvPr>
          <p:cNvSpPr txBox="1"/>
          <p:nvPr/>
        </p:nvSpPr>
        <p:spPr>
          <a:xfrm>
            <a:off x="5953884" y="1582481"/>
            <a:ext cx="11958710" cy="1681504"/>
          </a:xfrm>
          <a:prstGeom prst="rect">
            <a:avLst/>
          </a:prstGeom>
          <a:ln>
            <a:noFill/>
          </a:ln>
        </p:spPr>
        <p:txBody>
          <a:bodyPr lIns="0" tIns="0" rIns="0" bIns="0" rtlCol="0" anchor="t"/>
          <a:lstStyle/>
          <a:p>
            <a:pPr algn="l">
              <a:lnSpc>
                <a:spcPct val="150000"/>
              </a:lnSpc>
            </a:pPr>
            <a:r>
              <a:rPr lang="en-US" sz="3600" b="1" dirty="0">
                <a:solidFill>
                  <a:srgbClr val="C5AD7C"/>
                </a:solidFill>
                <a:latin typeface="Montserrat" pitchFamily="2" charset="77"/>
                <a:ea typeface="Montserrat Bold"/>
                <a:cs typeface="Montserrat Bold"/>
                <a:sym typeface="Montserrat Bold"/>
              </a:rPr>
              <a:t>Team </a:t>
            </a:r>
          </a:p>
          <a:p>
            <a:r>
              <a:rPr lang="en-US" sz="2400" dirty="0">
                <a:solidFill>
                  <a:schemeClr val="bg1"/>
                </a:solidFill>
                <a:latin typeface="Montserrat" pitchFamily="2" charset="77"/>
                <a:ea typeface="Montserrat"/>
                <a:cs typeface="Montserrat"/>
                <a:sym typeface="Montserrat"/>
              </a:rPr>
              <a:t>Technical team with notable resource discovery and development successes.</a:t>
            </a:r>
            <a:endParaRPr lang="en-US" sz="2400" dirty="0">
              <a:solidFill>
                <a:schemeClr val="bg1"/>
              </a:solidFill>
              <a:latin typeface="Montserrat" pitchFamily="2" charset="77"/>
              <a:ea typeface="Montserrat"/>
              <a:cs typeface="Montserrat"/>
            </a:endParaRPr>
          </a:p>
        </p:txBody>
      </p:sp>
      <p:sp>
        <p:nvSpPr>
          <p:cNvPr id="14" name="TextBox 14">
            <a:extLst>
              <a:ext uri="{FF2B5EF4-FFF2-40B4-BE49-F238E27FC236}">
                <a16:creationId xmlns:a16="http://schemas.microsoft.com/office/drawing/2014/main" id="{F3091778-474E-F1F6-5C7C-A6AC31AD537F}"/>
              </a:ext>
            </a:extLst>
          </p:cNvPr>
          <p:cNvSpPr txBox="1"/>
          <p:nvPr/>
        </p:nvSpPr>
        <p:spPr>
          <a:xfrm>
            <a:off x="5953885" y="3396045"/>
            <a:ext cx="11958709" cy="1255448"/>
          </a:xfrm>
          <a:prstGeom prst="rect">
            <a:avLst/>
          </a:prstGeom>
          <a:ln>
            <a:noFill/>
          </a:ln>
        </p:spPr>
        <p:txBody>
          <a:bodyPr lIns="0" tIns="0" rIns="0" bIns="0" rtlCol="0" anchor="t"/>
          <a:lstStyle/>
          <a:p>
            <a:pPr algn="l">
              <a:lnSpc>
                <a:spcPts val="3600"/>
              </a:lnSpc>
            </a:pPr>
            <a:r>
              <a:rPr lang="en-US" sz="3600" b="1" dirty="0">
                <a:solidFill>
                  <a:srgbClr val="C5AD7C"/>
                </a:solidFill>
                <a:latin typeface="Montserrat Bold"/>
                <a:ea typeface="Montserrat Bold"/>
                <a:cs typeface="Montserrat Bold"/>
                <a:sym typeface="Montserrat Bold"/>
              </a:rPr>
              <a:t>Expertise </a:t>
            </a:r>
          </a:p>
          <a:p>
            <a:pPr algn="l"/>
            <a:r>
              <a:rPr lang="en-US" sz="2400" dirty="0">
                <a:solidFill>
                  <a:schemeClr val="bg1"/>
                </a:solidFill>
                <a:latin typeface="Montserrat"/>
                <a:ea typeface="Montserrat"/>
                <a:cs typeface="Montserrat"/>
                <a:sym typeface="Montserrat"/>
              </a:rPr>
              <a:t>Deep understanding of Toodoggone geology and resource development.</a:t>
            </a:r>
          </a:p>
        </p:txBody>
      </p:sp>
      <p:sp>
        <p:nvSpPr>
          <p:cNvPr id="33" name="TextBox 32">
            <a:extLst>
              <a:ext uri="{FF2B5EF4-FFF2-40B4-BE49-F238E27FC236}">
                <a16:creationId xmlns:a16="http://schemas.microsoft.com/office/drawing/2014/main" id="{500A62B7-BF7D-35B1-487D-78039416C089}"/>
              </a:ext>
            </a:extLst>
          </p:cNvPr>
          <p:cNvSpPr txBox="1"/>
          <p:nvPr/>
        </p:nvSpPr>
        <p:spPr>
          <a:xfrm>
            <a:off x="17803364" y="9693848"/>
            <a:ext cx="404278" cy="369332"/>
          </a:xfrm>
          <a:prstGeom prst="rect">
            <a:avLst/>
          </a:prstGeom>
          <a:noFill/>
        </p:spPr>
        <p:txBody>
          <a:bodyPr wrap="none" rtlCol="0">
            <a:spAutoFit/>
          </a:bodyPr>
          <a:lstStyle/>
          <a:p>
            <a:r>
              <a:rPr lang="en-US" dirty="0">
                <a:solidFill>
                  <a:srgbClr val="C5AD7C"/>
                </a:solidFill>
                <a:latin typeface="Montserrat" pitchFamily="2" charset="77"/>
              </a:rPr>
              <a:t>17</a:t>
            </a:r>
          </a:p>
        </p:txBody>
      </p:sp>
      <p:sp>
        <p:nvSpPr>
          <p:cNvPr id="7" name="Title">
            <a:extLst>
              <a:ext uri="{FF2B5EF4-FFF2-40B4-BE49-F238E27FC236}">
                <a16:creationId xmlns:a16="http://schemas.microsoft.com/office/drawing/2014/main" id="{A4A3BA79-C36B-CD28-C5C9-64622622C5CB}"/>
              </a:ext>
            </a:extLst>
          </p:cNvPr>
          <p:cNvSpPr txBox="1"/>
          <p:nvPr/>
        </p:nvSpPr>
        <p:spPr>
          <a:xfrm>
            <a:off x="0" y="59256"/>
            <a:ext cx="19063250" cy="160043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C5AD7C"/>
              </a:solidFill>
              <a:latin typeface="Montserrat Bold"/>
              <a:ea typeface="Calibri"/>
              <a:cs typeface="Calibri"/>
            </a:endParaRPr>
          </a:p>
          <a:p>
            <a:r>
              <a:rPr lang="en-US" sz="6000" b="1" dirty="0">
                <a:solidFill>
                  <a:srgbClr val="C5AD7C"/>
                </a:solidFill>
                <a:latin typeface="Montserrat Bold"/>
                <a:ea typeface="Calibri"/>
                <a:cs typeface="Calibri"/>
              </a:rPr>
              <a:t>  Why Invest</a:t>
            </a:r>
          </a:p>
          <a:p>
            <a:endParaRPr lang="en-US" dirty="0"/>
          </a:p>
        </p:txBody>
      </p:sp>
      <p:grpSp>
        <p:nvGrpSpPr>
          <p:cNvPr id="2" name="Group 1">
            <a:extLst>
              <a:ext uri="{FF2B5EF4-FFF2-40B4-BE49-F238E27FC236}">
                <a16:creationId xmlns:a16="http://schemas.microsoft.com/office/drawing/2014/main" id="{E6927D7F-E47E-59ED-F2B7-7A61C65A7CCB}"/>
              </a:ext>
            </a:extLst>
          </p:cNvPr>
          <p:cNvGrpSpPr/>
          <p:nvPr/>
        </p:nvGrpSpPr>
        <p:grpSpPr>
          <a:xfrm>
            <a:off x="3749040" y="91749"/>
            <a:ext cx="14538960" cy="1502563"/>
            <a:chOff x="3749040" y="143357"/>
            <a:chExt cx="14538960" cy="1502563"/>
          </a:xfrm>
        </p:grpSpPr>
        <p:cxnSp>
          <p:nvCxnSpPr>
            <p:cNvPr id="29" name="Straight Connector 28">
              <a:extLst>
                <a:ext uri="{FF2B5EF4-FFF2-40B4-BE49-F238E27FC236}">
                  <a16:creationId xmlns:a16="http://schemas.microsoft.com/office/drawing/2014/main" id="{DF038319-6D84-5FAD-BEE2-5981267A9DDB}"/>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Logo - Top Right">
              <a:extLst>
                <a:ext uri="{FF2B5EF4-FFF2-40B4-BE49-F238E27FC236}">
                  <a16:creationId xmlns:a16="http://schemas.microsoft.com/office/drawing/2014/main" id="{FDB46779-980E-F6F7-0754-D4283857C1CD}"/>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3027969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D0CE4-4549-5A9B-9F3F-E503B1BB583D}"/>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233209FC-750E-0847-FB00-26C95DC564E7}"/>
              </a:ext>
            </a:extLst>
          </p:cNvPr>
          <p:cNvSpPr txBox="1"/>
          <p:nvPr/>
        </p:nvSpPr>
        <p:spPr>
          <a:xfrm>
            <a:off x="17803364" y="9693848"/>
            <a:ext cx="397866" cy="369332"/>
          </a:xfrm>
          <a:prstGeom prst="rect">
            <a:avLst/>
          </a:prstGeom>
          <a:noFill/>
        </p:spPr>
        <p:txBody>
          <a:bodyPr wrap="none" rtlCol="0">
            <a:spAutoFit/>
          </a:bodyPr>
          <a:lstStyle/>
          <a:p>
            <a:r>
              <a:rPr lang="en-US" dirty="0">
                <a:solidFill>
                  <a:srgbClr val="C5AD7C"/>
                </a:solidFill>
                <a:latin typeface="Montserrat" pitchFamily="2" charset="77"/>
              </a:rPr>
              <a:t>13</a:t>
            </a:r>
          </a:p>
        </p:txBody>
      </p:sp>
      <p:pic>
        <p:nvPicPr>
          <p:cNvPr id="3" name="Picture 2" descr="A wooden deck overlooking a snowy mountain range&#10;&#10;AI-generated content may be incorrect.">
            <a:extLst>
              <a:ext uri="{FF2B5EF4-FFF2-40B4-BE49-F238E27FC236}">
                <a16:creationId xmlns:a16="http://schemas.microsoft.com/office/drawing/2014/main" id="{759A402F-3DCE-E14D-D528-7F65415199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a:fillRect/>
          </a:stretch>
        </p:blipFill>
        <p:spPr>
          <a:xfrm rot="5400000">
            <a:off x="4000498" y="-4000500"/>
            <a:ext cx="10287001" cy="18288001"/>
          </a:xfrm>
          <a:prstGeom prst="rect">
            <a:avLst/>
          </a:prstGeom>
        </p:spPr>
      </p:pic>
      <p:sp>
        <p:nvSpPr>
          <p:cNvPr id="39" name="Freeform 6">
            <a:extLst>
              <a:ext uri="{FF2B5EF4-FFF2-40B4-BE49-F238E27FC236}">
                <a16:creationId xmlns:a16="http://schemas.microsoft.com/office/drawing/2014/main" id="{36FB3288-0363-69A3-D2DB-7AE9271BE636}"/>
              </a:ext>
            </a:extLst>
          </p:cNvPr>
          <p:cNvSpPr/>
          <p:nvPr/>
        </p:nvSpPr>
        <p:spPr>
          <a:xfrm>
            <a:off x="0" y="-2"/>
            <a:ext cx="18288000" cy="10287002"/>
          </a:xfrm>
          <a:custGeom>
            <a:avLst/>
            <a:gdLst/>
            <a:ahLst/>
            <a:cxnLst/>
            <a:rect l="l" t="t" r="r" b="b"/>
            <a:pathLst>
              <a:path w="10294144" h="10294144">
                <a:moveTo>
                  <a:pt x="0" y="0"/>
                </a:moveTo>
                <a:lnTo>
                  <a:pt x="10294144" y="0"/>
                </a:lnTo>
                <a:lnTo>
                  <a:pt x="10294144" y="10294144"/>
                </a:lnTo>
                <a:lnTo>
                  <a:pt x="0" y="10294144"/>
                </a:lnTo>
                <a:lnTo>
                  <a:pt x="0" y="0"/>
                </a:lnTo>
                <a:close/>
              </a:path>
            </a:pathLst>
          </a:custGeom>
          <a:solidFill>
            <a:schemeClr val="tx2">
              <a:lumMod val="50000"/>
              <a:alpha val="60000"/>
            </a:schemeClr>
          </a:solidFill>
        </p:spPr>
        <p:txBody>
          <a:bodyPr/>
          <a:lstStyle/>
          <a:p>
            <a:r>
              <a:rPr lang="en-US" dirty="0"/>
              <a:t> </a:t>
            </a:r>
          </a:p>
        </p:txBody>
      </p:sp>
      <p:graphicFrame>
        <p:nvGraphicFramePr>
          <p:cNvPr id="6" name="Table 5">
            <a:extLst>
              <a:ext uri="{FF2B5EF4-FFF2-40B4-BE49-F238E27FC236}">
                <a16:creationId xmlns:a16="http://schemas.microsoft.com/office/drawing/2014/main" id="{C5BCD585-DD5F-E97D-8D42-6A248A45F04B}"/>
              </a:ext>
            </a:extLst>
          </p:cNvPr>
          <p:cNvGraphicFramePr>
            <a:graphicFrameLocks noGrp="1"/>
          </p:cNvGraphicFramePr>
          <p:nvPr>
            <p:extLst>
              <p:ext uri="{D42A27DB-BD31-4B8C-83A1-F6EECF244321}">
                <p14:modId xmlns:p14="http://schemas.microsoft.com/office/powerpoint/2010/main" val="21166522"/>
              </p:ext>
            </p:extLst>
          </p:nvPr>
        </p:nvGraphicFramePr>
        <p:xfrm>
          <a:off x="477982" y="2702748"/>
          <a:ext cx="16937182" cy="5151120"/>
        </p:xfrm>
        <a:graphic>
          <a:graphicData uri="http://schemas.openxmlformats.org/drawingml/2006/table">
            <a:tbl>
              <a:tblPr firstRow="1" bandRow="1">
                <a:tableStyleId>{5940675A-B579-460E-94D1-54222C63F5DA}</a:tableStyleId>
              </a:tblPr>
              <a:tblGrid>
                <a:gridCol w="5338081">
                  <a:extLst>
                    <a:ext uri="{9D8B030D-6E8A-4147-A177-3AD203B41FA5}">
                      <a16:colId xmlns:a16="http://schemas.microsoft.com/office/drawing/2014/main" val="1555073257"/>
                    </a:ext>
                  </a:extLst>
                </a:gridCol>
                <a:gridCol w="2696266">
                  <a:extLst>
                    <a:ext uri="{9D8B030D-6E8A-4147-A177-3AD203B41FA5}">
                      <a16:colId xmlns:a16="http://schemas.microsoft.com/office/drawing/2014/main" val="3437965081"/>
                    </a:ext>
                  </a:extLst>
                </a:gridCol>
                <a:gridCol w="2591928">
                  <a:extLst>
                    <a:ext uri="{9D8B030D-6E8A-4147-A177-3AD203B41FA5}">
                      <a16:colId xmlns:a16="http://schemas.microsoft.com/office/drawing/2014/main" val="1789616049"/>
                    </a:ext>
                  </a:extLst>
                </a:gridCol>
                <a:gridCol w="2918483">
                  <a:extLst>
                    <a:ext uri="{9D8B030D-6E8A-4147-A177-3AD203B41FA5}">
                      <a16:colId xmlns:a16="http://schemas.microsoft.com/office/drawing/2014/main" val="2290904195"/>
                    </a:ext>
                  </a:extLst>
                </a:gridCol>
                <a:gridCol w="3392424">
                  <a:extLst>
                    <a:ext uri="{9D8B030D-6E8A-4147-A177-3AD203B41FA5}">
                      <a16:colId xmlns:a16="http://schemas.microsoft.com/office/drawing/2014/main" val="1737249278"/>
                    </a:ext>
                  </a:extLst>
                </a:gridCol>
              </a:tblGrid>
              <a:tr h="370840">
                <a:tc>
                  <a:txBody>
                    <a:bodyPr/>
                    <a:lstStyle/>
                    <a:p>
                      <a:pPr algn="l"/>
                      <a:r>
                        <a:rPr lang="en-US" sz="3000" b="1" dirty="0">
                          <a:solidFill>
                            <a:srgbClr val="C5AD7C"/>
                          </a:solidFill>
                          <a:latin typeface="Montserrat" pitchFamily="2" charset="77"/>
                        </a:rPr>
                        <a:t>Company</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a:solidFill>
                            <a:srgbClr val="C5AD7C"/>
                          </a:solidFill>
                          <a:latin typeface="Montserrat" pitchFamily="2" charset="77"/>
                        </a:rPr>
                        <a:t>Shares (Millions)</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a:solidFill>
                            <a:srgbClr val="C5AD7C"/>
                          </a:solidFill>
                          <a:latin typeface="Montserrat" pitchFamily="2" charset="77"/>
                        </a:rPr>
                        <a:t>Share Price</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a:solidFill>
                            <a:srgbClr val="C5AD7C"/>
                          </a:solidFill>
                          <a:latin typeface="Montserrat" pitchFamily="2" charset="77"/>
                        </a:rPr>
                        <a:t>MCAP</a:t>
                      </a:r>
                    </a:p>
                    <a:p>
                      <a:pPr algn="ctr"/>
                      <a:r>
                        <a:rPr lang="en-US" sz="3000" b="1" dirty="0">
                          <a:solidFill>
                            <a:srgbClr val="C5AD7C"/>
                          </a:solidFill>
                          <a:latin typeface="Montserrat" pitchFamily="2" charset="77"/>
                        </a:rPr>
                        <a:t>(Millions$)</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b="1" dirty="0">
                          <a:solidFill>
                            <a:srgbClr val="C5AD7C"/>
                          </a:solidFill>
                          <a:latin typeface="Montserrat" pitchFamily="2" charset="77"/>
                        </a:rPr>
                        <a:t>Key Results</a:t>
                      </a:r>
                    </a:p>
                    <a:p>
                      <a:pPr algn="ctr"/>
                      <a:r>
                        <a:rPr lang="en-US" sz="3000" b="1" dirty="0">
                          <a:solidFill>
                            <a:srgbClr val="C5AD7C"/>
                          </a:solidFill>
                          <a:latin typeface="Montserrat" pitchFamily="2" charset="77"/>
                        </a:rPr>
                        <a:t>(g/t Au/m)</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240299"/>
                  </a:ext>
                </a:extLst>
              </a:tr>
              <a:tr h="370840">
                <a:tc>
                  <a:txBody>
                    <a:bodyPr/>
                    <a:lstStyle/>
                    <a:p>
                      <a:pPr algn="l"/>
                      <a:r>
                        <a:rPr lang="en-US" sz="2600" b="1" dirty="0">
                          <a:solidFill>
                            <a:schemeClr val="bg1"/>
                          </a:solidFill>
                          <a:latin typeface="Montserrat" pitchFamily="2" charset="77"/>
                        </a:rPr>
                        <a:t>Omega Pacific</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600" b="1" dirty="0">
                          <a:solidFill>
                            <a:schemeClr val="bg1"/>
                          </a:solidFill>
                          <a:latin typeface="Montserrat" pitchFamily="2" charset="77"/>
                        </a:rPr>
                        <a:t>49.50</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600" b="1" dirty="0">
                          <a:solidFill>
                            <a:schemeClr val="bg1"/>
                          </a:solidFill>
                          <a:latin typeface="Montserrat" pitchFamily="2" charset="77"/>
                        </a:rPr>
                        <a:t>$0.17</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600" b="1" dirty="0">
                          <a:solidFill>
                            <a:schemeClr val="bg1"/>
                          </a:solidFill>
                          <a:latin typeface="Montserrat" pitchFamily="2" charset="77"/>
                        </a:rPr>
                        <a:t>8.42</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600" b="1" dirty="0">
                          <a:solidFill>
                            <a:schemeClr val="bg1"/>
                          </a:solidFill>
                          <a:latin typeface="Montserrat" pitchFamily="2" charset="77"/>
                        </a:rPr>
                        <a:t>2.16/96.9</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7707216"/>
                  </a:ext>
                </a:extLst>
              </a:tr>
              <a:tr h="370840">
                <a:tc>
                  <a:txBody>
                    <a:bodyPr/>
                    <a:lstStyle/>
                    <a:p>
                      <a:pPr algn="l"/>
                      <a:r>
                        <a:rPr lang="en-US" sz="2400" dirty="0">
                          <a:solidFill>
                            <a:schemeClr val="bg1"/>
                          </a:solidFill>
                          <a:latin typeface="Montserrat" pitchFamily="2" charset="77"/>
                        </a:rPr>
                        <a:t>Sun Summit</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317.50</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$0.13</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43.20</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4.80/81</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250034"/>
                  </a:ext>
                </a:extLst>
              </a:tr>
              <a:tr h="370840">
                <a:tc>
                  <a:txBody>
                    <a:bodyPr/>
                    <a:lstStyle/>
                    <a:p>
                      <a:pPr algn="l"/>
                      <a:r>
                        <a:rPr lang="en-US" sz="2400" dirty="0">
                          <a:solidFill>
                            <a:schemeClr val="bg1"/>
                          </a:solidFill>
                          <a:latin typeface="Montserrat" pitchFamily="2" charset="77"/>
                        </a:rPr>
                        <a:t>Hi-View Resources</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44.30</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$0.32</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14.18</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N/A</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918239"/>
                  </a:ext>
                </a:extLst>
              </a:tr>
              <a:tr h="370840">
                <a:tc>
                  <a:txBody>
                    <a:bodyPr/>
                    <a:lstStyle/>
                    <a:p>
                      <a:pPr algn="l"/>
                      <a:r>
                        <a:rPr lang="en-US" sz="2400" dirty="0">
                          <a:solidFill>
                            <a:schemeClr val="bg1"/>
                          </a:solidFill>
                          <a:latin typeface="Montserrat" pitchFamily="2" charset="77"/>
                        </a:rPr>
                        <a:t>TDG Gold</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279.81</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$0.62</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171.24</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1.23/240.6</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3946175"/>
                  </a:ext>
                </a:extLst>
              </a:tr>
              <a:tr h="370840">
                <a:tc>
                  <a:txBody>
                    <a:bodyPr/>
                    <a:lstStyle/>
                    <a:p>
                      <a:pPr algn="l"/>
                      <a:r>
                        <a:rPr lang="en-US" sz="2400" dirty="0">
                          <a:solidFill>
                            <a:schemeClr val="bg1"/>
                          </a:solidFill>
                          <a:latin typeface="Montserrat" pitchFamily="2" charset="77"/>
                        </a:rPr>
                        <a:t>Finlay Minerals</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169.90</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$0.11</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18.69</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 Cu; 0.05/162</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8811250"/>
                  </a:ext>
                </a:extLst>
              </a:tr>
              <a:tr h="370840">
                <a:tc>
                  <a:txBody>
                    <a:bodyPr/>
                    <a:lstStyle/>
                    <a:p>
                      <a:pPr algn="l"/>
                      <a:r>
                        <a:rPr lang="en-US" sz="2400" dirty="0">
                          <a:solidFill>
                            <a:schemeClr val="bg1"/>
                          </a:solidFill>
                          <a:latin typeface="Montserrat" pitchFamily="2" charset="77"/>
                        </a:rPr>
                        <a:t>Amarc</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225.33</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$0.95</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214.11</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1.87/132</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4270626"/>
                  </a:ext>
                </a:extLst>
              </a:tr>
              <a:tr h="370840">
                <a:tc>
                  <a:txBody>
                    <a:bodyPr/>
                    <a:lstStyle/>
                    <a:p>
                      <a:pPr algn="l"/>
                      <a:r>
                        <a:rPr lang="en-US" sz="2400" dirty="0">
                          <a:solidFill>
                            <a:schemeClr val="bg1"/>
                          </a:solidFill>
                          <a:latin typeface="Montserrat" pitchFamily="2" charset="77"/>
                        </a:rPr>
                        <a:t>Prospect Ridge</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113.84</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$0.06</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6.83</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N/A</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240270"/>
                  </a:ext>
                </a:extLst>
              </a:tr>
              <a:tr h="370840">
                <a:tc>
                  <a:txBody>
                    <a:bodyPr/>
                    <a:lstStyle/>
                    <a:p>
                      <a:pPr algn="l"/>
                      <a:r>
                        <a:rPr lang="en-US" sz="2400" dirty="0">
                          <a:solidFill>
                            <a:schemeClr val="bg1"/>
                          </a:solidFill>
                          <a:latin typeface="Montserrat" pitchFamily="2" charset="77"/>
                        </a:rPr>
                        <a:t>Thesis Gold</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278.46</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$3.27</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906.45</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4.53/60</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3881301"/>
                  </a:ext>
                </a:extLst>
              </a:tr>
              <a:tr h="370840">
                <a:tc>
                  <a:txBody>
                    <a:bodyPr/>
                    <a:lstStyle/>
                    <a:p>
                      <a:pPr algn="l"/>
                      <a:r>
                        <a:rPr lang="en-US" sz="2400" dirty="0">
                          <a:solidFill>
                            <a:schemeClr val="bg1"/>
                          </a:solidFill>
                          <a:latin typeface="Montserrat" pitchFamily="2" charset="77"/>
                        </a:rPr>
                        <a:t>Evergold</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22.78</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$0.59</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13.44</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400" dirty="0">
                          <a:solidFill>
                            <a:schemeClr val="bg1"/>
                          </a:solidFill>
                          <a:latin typeface="Montserrat" pitchFamily="2" charset="77"/>
                        </a:rPr>
                        <a:t>N/A</a:t>
                      </a:r>
                    </a:p>
                  </a:txBody>
                  <a:tcPr>
                    <a:lnL w="12700" cmpd="sng">
                      <a:noFill/>
                    </a:lnL>
                    <a:lnR w="12700" cmpd="sng">
                      <a:noFill/>
                    </a:lnR>
                    <a:lnT w="28575" cap="flat" cmpd="sng" algn="ctr">
                      <a:solidFill>
                        <a:srgbClr val="C5AD7C"/>
                      </a:solidFill>
                      <a:prstDash val="solid"/>
                      <a:round/>
                      <a:headEnd type="none" w="med" len="med"/>
                      <a:tailEnd type="none" w="med" len="med"/>
                    </a:lnT>
                    <a:lnB w="28575" cap="flat" cmpd="sng" algn="ctr">
                      <a:solidFill>
                        <a:srgbClr val="C5AD7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377720"/>
                  </a:ext>
                </a:extLst>
              </a:tr>
            </a:tbl>
          </a:graphicData>
        </a:graphic>
      </p:graphicFrame>
      <p:sp>
        <p:nvSpPr>
          <p:cNvPr id="9" name="TextBox 8">
            <a:extLst>
              <a:ext uri="{FF2B5EF4-FFF2-40B4-BE49-F238E27FC236}">
                <a16:creationId xmlns:a16="http://schemas.microsoft.com/office/drawing/2014/main" id="{7D8113E7-D9B9-8F3B-A976-2B95E80B5B42}"/>
              </a:ext>
            </a:extLst>
          </p:cNvPr>
          <p:cNvSpPr txBox="1"/>
          <p:nvPr/>
        </p:nvSpPr>
        <p:spPr>
          <a:xfrm>
            <a:off x="17803364" y="9693848"/>
            <a:ext cx="415498" cy="369332"/>
          </a:xfrm>
          <a:prstGeom prst="rect">
            <a:avLst/>
          </a:prstGeom>
          <a:noFill/>
        </p:spPr>
        <p:txBody>
          <a:bodyPr wrap="none" rtlCol="0">
            <a:spAutoFit/>
          </a:bodyPr>
          <a:lstStyle/>
          <a:p>
            <a:r>
              <a:rPr lang="en-US" dirty="0">
                <a:solidFill>
                  <a:srgbClr val="DDCAA2"/>
                </a:solidFill>
                <a:latin typeface="Montserrat" pitchFamily="2" charset="77"/>
              </a:rPr>
              <a:t>18</a:t>
            </a:r>
          </a:p>
        </p:txBody>
      </p:sp>
      <p:grpSp>
        <p:nvGrpSpPr>
          <p:cNvPr id="2" name="Group 1">
            <a:extLst>
              <a:ext uri="{FF2B5EF4-FFF2-40B4-BE49-F238E27FC236}">
                <a16:creationId xmlns:a16="http://schemas.microsoft.com/office/drawing/2014/main" id="{2427E1A5-C34C-78AF-DF8A-258C114971D6}"/>
              </a:ext>
            </a:extLst>
          </p:cNvPr>
          <p:cNvGrpSpPr/>
          <p:nvPr/>
        </p:nvGrpSpPr>
        <p:grpSpPr>
          <a:xfrm>
            <a:off x="3749040" y="91749"/>
            <a:ext cx="14538960" cy="1502563"/>
            <a:chOff x="3749040" y="143357"/>
            <a:chExt cx="14538960" cy="1502563"/>
          </a:xfrm>
        </p:grpSpPr>
        <p:cxnSp>
          <p:nvCxnSpPr>
            <p:cNvPr id="29" name="Straight Connector 28">
              <a:extLst>
                <a:ext uri="{FF2B5EF4-FFF2-40B4-BE49-F238E27FC236}">
                  <a16:creationId xmlns:a16="http://schemas.microsoft.com/office/drawing/2014/main" id="{7E8170D5-B292-1B53-00A0-81CB4188945E}"/>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Logo - Top Right">
              <a:extLst>
                <a:ext uri="{FF2B5EF4-FFF2-40B4-BE49-F238E27FC236}">
                  <a16:creationId xmlns:a16="http://schemas.microsoft.com/office/drawing/2014/main" id="{EF9D38EF-2835-C577-8227-466176712F94}"/>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4"/>
              <a:stretch>
                <a:fillRect/>
              </a:stretch>
            </a:blipFill>
          </p:spPr>
          <p:txBody>
            <a:bodyPr/>
            <a:lstStyle/>
            <a:p>
              <a:endParaRPr lang="en-US"/>
            </a:p>
          </p:txBody>
        </p:sp>
      </p:grpSp>
      <p:sp>
        <p:nvSpPr>
          <p:cNvPr id="7" name="Title">
            <a:extLst>
              <a:ext uri="{FF2B5EF4-FFF2-40B4-BE49-F238E27FC236}">
                <a16:creationId xmlns:a16="http://schemas.microsoft.com/office/drawing/2014/main" id="{934DFF25-9AC0-28AB-3AE3-3A1F4BC3C6FD}"/>
              </a:ext>
            </a:extLst>
          </p:cNvPr>
          <p:cNvSpPr txBox="1"/>
          <p:nvPr/>
        </p:nvSpPr>
        <p:spPr>
          <a:xfrm>
            <a:off x="0" y="0"/>
            <a:ext cx="18288000" cy="160043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C5AD7C"/>
              </a:solidFill>
              <a:latin typeface="Montserrat Bold"/>
              <a:ea typeface="Calibri"/>
              <a:cs typeface="Calibri"/>
            </a:endParaRPr>
          </a:p>
          <a:p>
            <a:r>
              <a:rPr lang="en-US" sz="6000" b="1" dirty="0">
                <a:solidFill>
                  <a:srgbClr val="C5AD7C"/>
                </a:solidFill>
                <a:latin typeface="Montserrat Bold"/>
                <a:ea typeface="Calibri"/>
                <a:cs typeface="Calibri"/>
              </a:rPr>
              <a:t>  Toodoggone Comparatives</a:t>
            </a:r>
          </a:p>
          <a:p>
            <a:endParaRPr lang="en-US" dirty="0"/>
          </a:p>
        </p:txBody>
      </p:sp>
      <p:sp>
        <p:nvSpPr>
          <p:cNvPr id="4" name="TextBox 3">
            <a:extLst>
              <a:ext uri="{FF2B5EF4-FFF2-40B4-BE49-F238E27FC236}">
                <a16:creationId xmlns:a16="http://schemas.microsoft.com/office/drawing/2014/main" id="{2C22308C-9FAA-0560-921B-5EFE72315A7D}"/>
              </a:ext>
            </a:extLst>
          </p:cNvPr>
          <p:cNvSpPr txBox="1"/>
          <p:nvPr/>
        </p:nvSpPr>
        <p:spPr>
          <a:xfrm>
            <a:off x="631425" y="7976381"/>
            <a:ext cx="1526380" cy="369332"/>
          </a:xfrm>
          <a:prstGeom prst="rect">
            <a:avLst/>
          </a:prstGeom>
          <a:noFill/>
        </p:spPr>
        <p:txBody>
          <a:bodyPr wrap="none" rtlCol="0">
            <a:spAutoFit/>
          </a:bodyPr>
          <a:lstStyle/>
          <a:p>
            <a:r>
              <a:rPr lang="en-US" dirty="0">
                <a:solidFill>
                  <a:schemeClr val="bg1"/>
                </a:solidFill>
                <a:latin typeface="Montserrat" pitchFamily="2" charset="77"/>
              </a:rPr>
              <a:t>May 5, 2026</a:t>
            </a:r>
          </a:p>
        </p:txBody>
      </p:sp>
    </p:spTree>
    <p:extLst>
      <p:ext uri="{BB962C8B-B14F-4D97-AF65-F5344CB8AC3E}">
        <p14:creationId xmlns:p14="http://schemas.microsoft.com/office/powerpoint/2010/main" val="55169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153"/>
        </a:solidFill>
        <a:effectLst/>
      </p:bgPr>
    </p:bg>
    <p:spTree>
      <p:nvGrpSpPr>
        <p:cNvPr id="1" name="">
          <a:extLst>
            <a:ext uri="{FF2B5EF4-FFF2-40B4-BE49-F238E27FC236}">
              <a16:creationId xmlns:a16="http://schemas.microsoft.com/office/drawing/2014/main" id="{E913DEB0-EFE9-BBE8-3FD4-174AAEE9F7A4}"/>
            </a:ext>
          </a:extLst>
        </p:cNvPr>
        <p:cNvGrpSpPr/>
        <p:nvPr/>
      </p:nvGrpSpPr>
      <p:grpSpPr>
        <a:xfrm>
          <a:off x="0" y="0"/>
          <a:ext cx="0" cy="0"/>
          <a:chOff x="0" y="0"/>
          <a:chExt cx="0" cy="0"/>
        </a:xfrm>
      </p:grpSpPr>
      <p:sp>
        <p:nvSpPr>
          <p:cNvPr id="4" name="Logo" descr="A gold letter on a black background  AI-generated content may be incorrect.">
            <a:extLst>
              <a:ext uri="{FF2B5EF4-FFF2-40B4-BE49-F238E27FC236}">
                <a16:creationId xmlns:a16="http://schemas.microsoft.com/office/drawing/2014/main" id="{2604C5F9-CDC2-D77A-461B-F2DF0A931BB3}"/>
              </a:ext>
            </a:extLst>
          </p:cNvPr>
          <p:cNvSpPr/>
          <p:nvPr/>
        </p:nvSpPr>
        <p:spPr>
          <a:xfrm>
            <a:off x="6849444" y="1784821"/>
            <a:ext cx="4589113" cy="4797119"/>
          </a:xfrm>
          <a:custGeom>
            <a:avLst/>
            <a:gdLst/>
            <a:ahLst/>
            <a:cxnLst/>
            <a:rect l="l" t="t" r="r" b="b"/>
            <a:pathLst>
              <a:path w="7229741" h="7575504">
                <a:moveTo>
                  <a:pt x="0" y="0"/>
                </a:moveTo>
                <a:lnTo>
                  <a:pt x="7229741" y="0"/>
                </a:lnTo>
                <a:lnTo>
                  <a:pt x="7229741" y="7575504"/>
                </a:lnTo>
                <a:lnTo>
                  <a:pt x="0" y="7575504"/>
                </a:lnTo>
                <a:lnTo>
                  <a:pt x="0" y="0"/>
                </a:lnTo>
                <a:close/>
              </a:path>
            </a:pathLst>
          </a:custGeom>
          <a:blipFill>
            <a:blip r:embed="rId3" cstate="print">
              <a:extLst>
                <a:ext uri="{28A0092B-C50C-407E-A947-70E740481C1C}">
                  <a14:useLocalDpi xmlns:a14="http://schemas.microsoft.com/office/drawing/2010/main"/>
                </a:ext>
              </a:extLst>
            </a:blip>
            <a:stretch>
              <a:fillRect l="-35" r="-35"/>
            </a:stretch>
          </a:blipFill>
        </p:spPr>
        <p:txBody>
          <a:bodyPr/>
          <a:lstStyle/>
          <a:p>
            <a:endParaRPr lang="en-US"/>
          </a:p>
        </p:txBody>
      </p:sp>
      <p:sp>
        <p:nvSpPr>
          <p:cNvPr id="6" name="Ticker Symbols">
            <a:extLst>
              <a:ext uri="{FF2B5EF4-FFF2-40B4-BE49-F238E27FC236}">
                <a16:creationId xmlns:a16="http://schemas.microsoft.com/office/drawing/2014/main" id="{07BB4E75-B97D-07B4-0387-F1CB7D8EAF35}"/>
              </a:ext>
            </a:extLst>
          </p:cNvPr>
          <p:cNvSpPr txBox="1"/>
          <p:nvPr/>
        </p:nvSpPr>
        <p:spPr>
          <a:xfrm>
            <a:off x="4194810" y="5935609"/>
            <a:ext cx="98983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C5AD7C"/>
                </a:solidFill>
                <a:latin typeface="Montserrat"/>
              </a:rPr>
              <a:t>CSE: </a:t>
            </a:r>
            <a:r>
              <a:rPr lang="en-US" sz="3600" b="1" dirty="0">
                <a:solidFill>
                  <a:srgbClr val="C5AD7C"/>
                </a:solidFill>
                <a:latin typeface="Montserrat"/>
              </a:rPr>
              <a:t>OMGA</a:t>
            </a:r>
            <a:r>
              <a:rPr lang="en-US" sz="3600" dirty="0">
                <a:solidFill>
                  <a:srgbClr val="C5AD7C"/>
                </a:solidFill>
                <a:latin typeface="Montserrat"/>
              </a:rPr>
              <a:t> | OTCQB: </a:t>
            </a:r>
            <a:r>
              <a:rPr lang="en-US" sz="3600" b="1" dirty="0">
                <a:solidFill>
                  <a:srgbClr val="C5AD7C"/>
                </a:solidFill>
                <a:latin typeface="Montserrat"/>
              </a:rPr>
              <a:t>OMGPF</a:t>
            </a:r>
            <a:r>
              <a:rPr lang="en-US" sz="3600" dirty="0">
                <a:solidFill>
                  <a:srgbClr val="C5AD7C"/>
                </a:solidFill>
                <a:latin typeface="Montserrat"/>
              </a:rPr>
              <a:t> | FSE: </a:t>
            </a:r>
            <a:r>
              <a:rPr lang="en-US" sz="3600" b="1" dirty="0">
                <a:solidFill>
                  <a:srgbClr val="C5AD7C"/>
                </a:solidFill>
                <a:latin typeface="Montserrat"/>
              </a:rPr>
              <a:t>Q0F</a:t>
            </a:r>
            <a:endParaRPr lang="en-US" sz="3600" dirty="0">
              <a:solidFill>
                <a:srgbClr val="C5AD7C"/>
              </a:solidFill>
              <a:ea typeface="Calibri"/>
              <a:cs typeface="Calibri"/>
            </a:endParaRPr>
          </a:p>
        </p:txBody>
      </p:sp>
      <p:sp>
        <p:nvSpPr>
          <p:cNvPr id="7" name="Date">
            <a:extLst>
              <a:ext uri="{FF2B5EF4-FFF2-40B4-BE49-F238E27FC236}">
                <a16:creationId xmlns:a16="http://schemas.microsoft.com/office/drawing/2014/main" id="{881F5B19-0187-E8FC-460E-5AB4B8574827}"/>
              </a:ext>
            </a:extLst>
          </p:cNvPr>
          <p:cNvSpPr txBox="1"/>
          <p:nvPr/>
        </p:nvSpPr>
        <p:spPr>
          <a:xfrm>
            <a:off x="3280361" y="9355294"/>
            <a:ext cx="117272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800" dirty="0">
                <a:solidFill>
                  <a:srgbClr val="FFFFFF"/>
                </a:solidFill>
                <a:latin typeface="Montserrat"/>
              </a:rPr>
              <a:t>Jason Leikam CEO | T:778.858.8085 | jason@omegapacific.ca</a:t>
            </a:r>
          </a:p>
        </p:txBody>
      </p:sp>
    </p:spTree>
    <p:extLst>
      <p:ext uri="{BB962C8B-B14F-4D97-AF65-F5344CB8AC3E}">
        <p14:creationId xmlns:p14="http://schemas.microsoft.com/office/powerpoint/2010/main" val="266131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ooden structure on a hill&#10;&#10;AI-generated content may be incorrect.">
            <a:extLst>
              <a:ext uri="{FF2B5EF4-FFF2-40B4-BE49-F238E27FC236}">
                <a16:creationId xmlns:a16="http://schemas.microsoft.com/office/drawing/2014/main" id="{F0E4A98B-E30F-E76C-5FB2-F347FDEDF62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8288000" cy="3265124"/>
          </a:xfrm>
          <a:prstGeom prst="rect">
            <a:avLst/>
          </a:prstGeom>
        </p:spPr>
      </p:pic>
      <p:sp>
        <p:nvSpPr>
          <p:cNvPr id="4" name="TextBox 3">
            <a:extLst>
              <a:ext uri="{FF2B5EF4-FFF2-40B4-BE49-F238E27FC236}">
                <a16:creationId xmlns:a16="http://schemas.microsoft.com/office/drawing/2014/main" id="{8FF17ED6-9A62-CAAB-B1C9-E43E8B8E9106}"/>
              </a:ext>
            </a:extLst>
          </p:cNvPr>
          <p:cNvSpPr txBox="1"/>
          <p:nvPr/>
        </p:nvSpPr>
        <p:spPr>
          <a:xfrm>
            <a:off x="17803364" y="9693848"/>
            <a:ext cx="316112" cy="369332"/>
          </a:xfrm>
          <a:prstGeom prst="rect">
            <a:avLst/>
          </a:prstGeom>
          <a:noFill/>
        </p:spPr>
        <p:txBody>
          <a:bodyPr wrap="none" rtlCol="0">
            <a:spAutoFit/>
          </a:bodyPr>
          <a:lstStyle/>
          <a:p>
            <a:r>
              <a:rPr lang="en-US" dirty="0">
                <a:solidFill>
                  <a:srgbClr val="003152"/>
                </a:solidFill>
                <a:latin typeface="Montserrat" pitchFamily="2" charset="77"/>
              </a:rPr>
              <a:t>2</a:t>
            </a:r>
          </a:p>
        </p:txBody>
      </p:sp>
      <p:sp>
        <p:nvSpPr>
          <p:cNvPr id="7" name="Rectangle 6">
            <a:extLst>
              <a:ext uri="{FF2B5EF4-FFF2-40B4-BE49-F238E27FC236}">
                <a16:creationId xmlns:a16="http://schemas.microsoft.com/office/drawing/2014/main" id="{19925518-1D16-E6B3-D804-48C831B286A0}"/>
              </a:ext>
            </a:extLst>
          </p:cNvPr>
          <p:cNvSpPr/>
          <p:nvPr/>
        </p:nvSpPr>
        <p:spPr>
          <a:xfrm>
            <a:off x="0" y="0"/>
            <a:ext cx="18288000" cy="3265124"/>
          </a:xfrm>
          <a:prstGeom prst="rect">
            <a:avLst/>
          </a:prstGeom>
          <a:solidFill>
            <a:srgbClr val="283B5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ogo - Top Right"/>
          <p:cNvSpPr/>
          <p:nvPr/>
        </p:nvSpPr>
        <p:spPr>
          <a:xfrm>
            <a:off x="17026619" y="23226"/>
            <a:ext cx="1261381" cy="1320831"/>
          </a:xfrm>
          <a:custGeom>
            <a:avLst/>
            <a:gdLst/>
            <a:ahLst/>
            <a:cxnLst/>
            <a:rect l="l" t="t" r="r" b="b"/>
            <a:pathLst>
              <a:path w="1261381" h="1320831">
                <a:moveTo>
                  <a:pt x="0" y="0"/>
                </a:moveTo>
                <a:lnTo>
                  <a:pt x="1261381" y="0"/>
                </a:lnTo>
                <a:lnTo>
                  <a:pt x="1261381" y="1320832"/>
                </a:lnTo>
                <a:lnTo>
                  <a:pt x="0" y="1320832"/>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D4C4E4CD-6BA9-B451-E0C7-F351F80E3A1E}"/>
              </a:ext>
            </a:extLst>
          </p:cNvPr>
          <p:cNvSpPr txBox="1"/>
          <p:nvPr/>
        </p:nvSpPr>
        <p:spPr>
          <a:xfrm>
            <a:off x="632691" y="1960913"/>
            <a:ext cx="100122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solidFill>
                  <a:srgbClr val="FFFFFF"/>
                </a:solidFill>
                <a:latin typeface="Montserrat"/>
              </a:rPr>
              <a:t>Cautionary Statement</a:t>
            </a:r>
            <a:r>
              <a:rPr lang="en-US" sz="6000" b="1" dirty="0">
                <a:latin typeface="Montserrat"/>
              </a:rPr>
              <a:t>​</a:t>
            </a:r>
            <a:endParaRPr lang="en-US" sz="6000" b="1" dirty="0"/>
          </a:p>
        </p:txBody>
      </p:sp>
      <p:sp>
        <p:nvSpPr>
          <p:cNvPr id="8" name="TextBox 12">
            <a:extLst>
              <a:ext uri="{FF2B5EF4-FFF2-40B4-BE49-F238E27FC236}">
                <a16:creationId xmlns:a16="http://schemas.microsoft.com/office/drawing/2014/main" id="{FC8448BB-65E3-F5E3-BA6A-70154CD4B9BE}"/>
              </a:ext>
            </a:extLst>
          </p:cNvPr>
          <p:cNvSpPr txBox="1"/>
          <p:nvPr/>
        </p:nvSpPr>
        <p:spPr>
          <a:xfrm>
            <a:off x="404062" y="3807516"/>
            <a:ext cx="17399302" cy="6428722"/>
          </a:xfrm>
          <a:prstGeom prst="rect">
            <a:avLst/>
          </a:prstGeom>
        </p:spPr>
        <p:txBody>
          <a:bodyPr lIns="0" tIns="0" rIns="0" bIns="0" rtlCol="0" anchor="t"/>
          <a:lstStyle/>
          <a:p>
            <a:pPr algn="just">
              <a:lnSpc>
                <a:spcPts val="2483"/>
              </a:lnSpc>
            </a:pPr>
            <a:r>
              <a:rPr lang="en-US" sz="1800" dirty="0">
                <a:solidFill>
                  <a:srgbClr val="003153"/>
                </a:solidFill>
                <a:latin typeface="Montserrat"/>
                <a:ea typeface="Montserrat"/>
                <a:cs typeface="Montserrat"/>
                <a:sym typeface="Montserrat"/>
              </a:rPr>
              <a:t>Certain statements contained in this presentation constitute forward-looking statements. These statements relate to future events or the Corporation's future performance, business prospects or opportunities. All statements other than statements of historical fact may be forward-looking statements. Forward-looking statements are often, but not always, identified by the use words such as "seek", "anticipate", "plan", "continue", "estimate", "expect, "may", "will", "project", "predict", "potential", "targeting", "intend", "could", "might", "should", "believe" and similar expressions. These statements involve known and unknown risks, uncertainties and other factors that may cause actual results or events to differ materially from those anticipated in such forward-looking statements. The Corporation believes that the expectations reflected in those forward-looking statements are reasonable, but no assurance can be given that these expectations will prove to be correct and such forward-looking statements should not be unduly relied upon. </a:t>
            </a:r>
          </a:p>
          <a:p>
            <a:pPr algn="just">
              <a:lnSpc>
                <a:spcPts val="2483"/>
              </a:lnSpc>
            </a:pPr>
            <a:endParaRPr lang="en-US" sz="1800" dirty="0">
              <a:solidFill>
                <a:srgbClr val="003153"/>
              </a:solidFill>
              <a:latin typeface="Montserrat"/>
              <a:ea typeface="Montserrat"/>
              <a:cs typeface="Montserrat"/>
              <a:sym typeface="Montserrat"/>
            </a:endParaRPr>
          </a:p>
          <a:p>
            <a:pPr algn="just">
              <a:lnSpc>
                <a:spcPts val="2483"/>
              </a:lnSpc>
            </a:pPr>
            <a:r>
              <a:rPr lang="en-US" sz="1800" dirty="0">
                <a:solidFill>
                  <a:srgbClr val="003153"/>
                </a:solidFill>
                <a:latin typeface="Montserrat"/>
                <a:ea typeface="Montserrat"/>
                <a:cs typeface="Montserrat"/>
                <a:sym typeface="Montserrat"/>
              </a:rPr>
              <a:t>These statements speak only as of the date specified. The Corporation does not intend, and does not assume any obligation, to update these forward-looking statements. These forward-looking statements involve risks and uncertainties relating to, among other things, results of exploration activities, the Corporation's limited experience with development-stage mining operations, uninsured risks, regulatory changes, defects in title, availability of materials and equipment, timeliness of government approvals, changes in commodity and, particularly, gold prices, actual performance of facilities, equipment and processes relative to specifications and expectations and anticipated environmental impacts on operations. Actual results may differ materially from those expressed or implied by such forward-looking statements.</a:t>
            </a:r>
            <a:endParaRPr lang="en-US" sz="1800" dirty="0">
              <a:solidFill>
                <a:srgbClr val="003153"/>
              </a:solidFill>
              <a:latin typeface="Montserrat"/>
              <a:ea typeface="Montserrat"/>
              <a:cs typeface="Montserrat"/>
            </a:endParaRPr>
          </a:p>
          <a:p>
            <a:pPr algn="just">
              <a:lnSpc>
                <a:spcPts val="2483"/>
              </a:lnSpc>
            </a:pPr>
            <a:endParaRPr lang="en-US" b="1" dirty="0">
              <a:solidFill>
                <a:srgbClr val="003153"/>
              </a:solidFill>
              <a:latin typeface="Montserrat Bold"/>
              <a:ea typeface="Montserrat Bold"/>
              <a:cs typeface="Montserrat Bold"/>
              <a:sym typeface="Montserrat Bold"/>
            </a:endParaRPr>
          </a:p>
          <a:p>
            <a:pPr algn="just">
              <a:lnSpc>
                <a:spcPts val="2483"/>
              </a:lnSpc>
            </a:pPr>
            <a:r>
              <a:rPr lang="en-US" sz="1800" b="1" dirty="0">
                <a:solidFill>
                  <a:srgbClr val="003153"/>
                </a:solidFill>
                <a:latin typeface="Montserrat Bold"/>
                <a:ea typeface="Montserrat Bold"/>
                <a:cs typeface="Montserrat Bold"/>
                <a:sym typeface="Montserrat Bold"/>
              </a:rPr>
              <a:t>Qualified Person </a:t>
            </a:r>
            <a:endParaRPr lang="en-US" dirty="0">
              <a:solidFill>
                <a:srgbClr val="003153"/>
              </a:solidFill>
            </a:endParaRPr>
          </a:p>
          <a:p>
            <a:pPr algn="just">
              <a:lnSpc>
                <a:spcPts val="2483"/>
              </a:lnSpc>
            </a:pPr>
            <a:endParaRPr lang="en-US" sz="1800" b="1" dirty="0">
              <a:solidFill>
                <a:srgbClr val="003153"/>
              </a:solidFill>
              <a:latin typeface="Montserrat Bold"/>
              <a:ea typeface="Montserrat Bold"/>
              <a:cs typeface="Montserrat Bold"/>
              <a:sym typeface="Montserrat Bold"/>
            </a:endParaRPr>
          </a:p>
          <a:p>
            <a:pPr algn="just">
              <a:lnSpc>
                <a:spcPts val="2483"/>
              </a:lnSpc>
            </a:pPr>
            <a:r>
              <a:rPr lang="en-US" sz="1800" dirty="0">
                <a:solidFill>
                  <a:srgbClr val="003153"/>
                </a:solidFill>
                <a:latin typeface="Montserrat"/>
                <a:ea typeface="Montserrat"/>
                <a:cs typeface="Montserrat"/>
                <a:sym typeface="Montserrat"/>
              </a:rPr>
              <a:t>The technical information with the Company’s website and presentations have been reviewed and approved by Rob L’Heureux P.Geol., a Director of Omega Pacific, a Qualified Person as defined by NI 43-101 standards, responsible for the scientific and technical information contained herein. </a:t>
            </a:r>
            <a:endParaRPr lang="en-US" sz="1800" dirty="0">
              <a:solidFill>
                <a:srgbClr val="003153"/>
              </a:solidFill>
              <a:latin typeface="Montserrat"/>
              <a:ea typeface="Montserrat"/>
              <a:cs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98956-81FB-3192-C5C2-C03A5BF81B74}"/>
            </a:ext>
          </a:extLst>
        </p:cNvPr>
        <p:cNvGrpSpPr/>
        <p:nvPr/>
      </p:nvGrpSpPr>
      <p:grpSpPr>
        <a:xfrm>
          <a:off x="0" y="0"/>
          <a:ext cx="0" cy="0"/>
          <a:chOff x="0" y="0"/>
          <a:chExt cx="0" cy="0"/>
        </a:xfrm>
      </p:grpSpPr>
      <p:pic>
        <p:nvPicPr>
          <p:cNvPr id="7" name="Picture 6" descr="A helicopter flying over a building on a hill&#10;&#10;AI-generated content may be incorrect.">
            <a:extLst>
              <a:ext uri="{FF2B5EF4-FFF2-40B4-BE49-F238E27FC236}">
                <a16:creationId xmlns:a16="http://schemas.microsoft.com/office/drawing/2014/main" id="{802CA417-068D-2596-7250-6D49B520940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18288000" cy="10334166"/>
          </a:xfrm>
          <a:prstGeom prst="rect">
            <a:avLst/>
          </a:prstGeom>
        </p:spPr>
      </p:pic>
      <p:sp>
        <p:nvSpPr>
          <p:cNvPr id="6" name="Freeform 6">
            <a:extLst>
              <a:ext uri="{FF2B5EF4-FFF2-40B4-BE49-F238E27FC236}">
                <a16:creationId xmlns:a16="http://schemas.microsoft.com/office/drawing/2014/main" id="{78FFC8AD-5AD3-FA09-958A-09E2FED9D5B7}"/>
              </a:ext>
            </a:extLst>
          </p:cNvPr>
          <p:cNvSpPr/>
          <p:nvPr/>
        </p:nvSpPr>
        <p:spPr>
          <a:xfrm>
            <a:off x="-21441" y="0"/>
            <a:ext cx="18288000" cy="10334166"/>
          </a:xfrm>
          <a:custGeom>
            <a:avLst/>
            <a:gdLst/>
            <a:ahLst/>
            <a:cxnLst/>
            <a:rect l="l" t="t" r="r" b="b"/>
            <a:pathLst>
              <a:path w="10294144" h="10294144">
                <a:moveTo>
                  <a:pt x="0" y="0"/>
                </a:moveTo>
                <a:lnTo>
                  <a:pt x="10294144" y="0"/>
                </a:lnTo>
                <a:lnTo>
                  <a:pt x="10294144" y="10294144"/>
                </a:lnTo>
                <a:lnTo>
                  <a:pt x="0" y="10294144"/>
                </a:lnTo>
                <a:lnTo>
                  <a:pt x="0" y="0"/>
                </a:lnTo>
                <a:close/>
              </a:path>
            </a:pathLst>
          </a:custGeom>
          <a:solidFill>
            <a:schemeClr val="tx2">
              <a:lumMod val="50000"/>
              <a:alpha val="70000"/>
            </a:schemeClr>
          </a:solidFill>
        </p:spPr>
        <p:txBody>
          <a:bodyPr/>
          <a:lstStyle/>
          <a:p>
            <a:endParaRPr lang="en-US" dirty="0"/>
          </a:p>
        </p:txBody>
      </p:sp>
      <p:sp>
        <p:nvSpPr>
          <p:cNvPr id="8" name="Freeform 8">
            <a:extLst>
              <a:ext uri="{FF2B5EF4-FFF2-40B4-BE49-F238E27FC236}">
                <a16:creationId xmlns:a16="http://schemas.microsoft.com/office/drawing/2014/main" id="{9E2B3372-0774-2E47-AC50-7CDEA572AA02}"/>
              </a:ext>
            </a:extLst>
          </p:cNvPr>
          <p:cNvSpPr/>
          <p:nvPr/>
        </p:nvSpPr>
        <p:spPr>
          <a:xfrm>
            <a:off x="982980" y="677784"/>
            <a:ext cx="8891646" cy="1207632"/>
          </a:xfrm>
          <a:custGeom>
            <a:avLst/>
            <a:gdLst/>
            <a:ahLst/>
            <a:cxnLst/>
            <a:rect l="l" t="t" r="r" b="b"/>
            <a:pathLst>
              <a:path w="11855528" h="1610176">
                <a:moveTo>
                  <a:pt x="0" y="0"/>
                </a:moveTo>
                <a:lnTo>
                  <a:pt x="11855528" y="0"/>
                </a:lnTo>
                <a:lnTo>
                  <a:pt x="11855528" y="1610176"/>
                </a:lnTo>
                <a:lnTo>
                  <a:pt x="0" y="1610176"/>
                </a:lnTo>
                <a:close/>
              </a:path>
            </a:pathLst>
          </a:custGeom>
          <a:solidFill>
            <a:srgbClr val="000000">
              <a:alpha val="0"/>
            </a:srgbClr>
          </a:solidFill>
        </p:spPr>
        <p:txBody>
          <a:bodyPr/>
          <a:lstStyle/>
          <a:p>
            <a:endParaRPr lang="en-US"/>
          </a:p>
        </p:txBody>
      </p:sp>
      <p:sp>
        <p:nvSpPr>
          <p:cNvPr id="11" name="Title">
            <a:extLst>
              <a:ext uri="{FF2B5EF4-FFF2-40B4-BE49-F238E27FC236}">
                <a16:creationId xmlns:a16="http://schemas.microsoft.com/office/drawing/2014/main" id="{C9E66FDB-4E24-A4CE-5B55-5CF2EAE6183A}"/>
              </a:ext>
            </a:extLst>
          </p:cNvPr>
          <p:cNvSpPr txBox="1"/>
          <p:nvPr/>
        </p:nvSpPr>
        <p:spPr>
          <a:xfrm>
            <a:off x="987551" y="518688"/>
            <a:ext cx="1477166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solidFill>
                  <a:srgbClr val="C5AD7C"/>
                </a:solidFill>
                <a:latin typeface="Montserrat Bold"/>
                <a:ea typeface="Calibri"/>
                <a:cs typeface="Calibri"/>
              </a:rPr>
              <a:t>Right Team, Right Place, Right Time</a:t>
            </a:r>
            <a:endParaRPr lang="en-US" dirty="0">
              <a:solidFill>
                <a:srgbClr val="C5AD7C"/>
              </a:solidFill>
            </a:endParaRPr>
          </a:p>
        </p:txBody>
      </p:sp>
      <p:sp>
        <p:nvSpPr>
          <p:cNvPr id="13" name="TextBox 12">
            <a:extLst>
              <a:ext uri="{FF2B5EF4-FFF2-40B4-BE49-F238E27FC236}">
                <a16:creationId xmlns:a16="http://schemas.microsoft.com/office/drawing/2014/main" id="{C3799E7A-6E6A-EADE-B31E-21407E6D916E}"/>
              </a:ext>
            </a:extLst>
          </p:cNvPr>
          <p:cNvSpPr txBox="1"/>
          <p:nvPr/>
        </p:nvSpPr>
        <p:spPr>
          <a:xfrm>
            <a:off x="17803364" y="9693848"/>
            <a:ext cx="314510" cy="369332"/>
          </a:xfrm>
          <a:prstGeom prst="rect">
            <a:avLst/>
          </a:prstGeom>
          <a:noFill/>
        </p:spPr>
        <p:txBody>
          <a:bodyPr wrap="none" rtlCol="0">
            <a:spAutoFit/>
          </a:bodyPr>
          <a:lstStyle/>
          <a:p>
            <a:r>
              <a:rPr lang="en-US">
                <a:solidFill>
                  <a:srgbClr val="DDCAA2"/>
                </a:solidFill>
                <a:latin typeface="Montserrat" pitchFamily="2" charset="77"/>
              </a:rPr>
              <a:t>3</a:t>
            </a:r>
          </a:p>
        </p:txBody>
      </p:sp>
      <p:sp>
        <p:nvSpPr>
          <p:cNvPr id="5" name="Logo - Top Right">
            <a:extLst>
              <a:ext uri="{FF2B5EF4-FFF2-40B4-BE49-F238E27FC236}">
                <a16:creationId xmlns:a16="http://schemas.microsoft.com/office/drawing/2014/main" id="{1237C7A2-2FF8-A07B-20BB-F28FAA348760}"/>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4"/>
            <a:stretch>
              <a:fillRect/>
            </a:stretch>
          </a:blipFill>
        </p:spPr>
        <p:txBody>
          <a:bodyPr/>
          <a:lstStyle/>
          <a:p>
            <a:endParaRPr lang="en-US"/>
          </a:p>
        </p:txBody>
      </p:sp>
      <p:grpSp>
        <p:nvGrpSpPr>
          <p:cNvPr id="9" name="Group 8">
            <a:extLst>
              <a:ext uri="{FF2B5EF4-FFF2-40B4-BE49-F238E27FC236}">
                <a16:creationId xmlns:a16="http://schemas.microsoft.com/office/drawing/2014/main" id="{4BB096C1-6FF1-6A31-3130-E7FC1625CCC3}"/>
              </a:ext>
            </a:extLst>
          </p:cNvPr>
          <p:cNvGrpSpPr/>
          <p:nvPr/>
        </p:nvGrpSpPr>
        <p:grpSpPr>
          <a:xfrm>
            <a:off x="997559" y="3807165"/>
            <a:ext cx="17101951" cy="1102709"/>
            <a:chOff x="1072814" y="3758950"/>
            <a:chExt cx="14688132" cy="1102709"/>
          </a:xfrm>
        </p:grpSpPr>
        <p:sp>
          <p:nvSpPr>
            <p:cNvPr id="18" name="TextBox 18">
              <a:extLst>
                <a:ext uri="{FF2B5EF4-FFF2-40B4-BE49-F238E27FC236}">
                  <a16:creationId xmlns:a16="http://schemas.microsoft.com/office/drawing/2014/main" id="{AEB9B825-A5DD-F05D-6F99-FB27DCABD888}"/>
                </a:ext>
              </a:extLst>
            </p:cNvPr>
            <p:cNvSpPr txBox="1"/>
            <p:nvPr/>
          </p:nvSpPr>
          <p:spPr>
            <a:xfrm>
              <a:off x="2296563" y="3758950"/>
              <a:ext cx="13464383" cy="1102709"/>
            </a:xfrm>
            <a:prstGeom prst="rect">
              <a:avLst/>
            </a:prstGeom>
          </p:spPr>
          <p:txBody>
            <a:bodyPr lIns="50800" tIns="50800" rIns="50800" bIns="50800" rtlCol="0" anchor="t"/>
            <a:lstStyle/>
            <a:p>
              <a:pPr>
                <a:lnSpc>
                  <a:spcPts val="4320"/>
                </a:lnSpc>
              </a:pPr>
              <a:r>
                <a:rPr lang="en-US" sz="3600" b="1" dirty="0">
                  <a:solidFill>
                    <a:srgbClr val="C5AD7C"/>
                  </a:solidFill>
                  <a:latin typeface="Montserrat Bold"/>
                  <a:ea typeface="Montserrat Bold"/>
                  <a:cs typeface="Montserrat Bold"/>
                  <a:sym typeface="Montserrat Bold"/>
                </a:rPr>
                <a:t>Toodoggone District Expertise</a:t>
              </a:r>
              <a:endParaRPr lang="en-US" sz="3600" b="1" dirty="0">
                <a:solidFill>
                  <a:srgbClr val="C5AD7C"/>
                </a:solidFill>
                <a:latin typeface="Montserrat Bold"/>
                <a:ea typeface="Calibri"/>
                <a:cs typeface="Calibri"/>
              </a:endParaRPr>
            </a:p>
            <a:p>
              <a:pPr>
                <a:spcBef>
                  <a:spcPts val="600"/>
                </a:spcBef>
              </a:pPr>
              <a:r>
                <a:rPr lang="en-US" sz="2400" dirty="0">
                  <a:solidFill>
                    <a:srgbClr val="FFFFFF"/>
                  </a:solidFill>
                  <a:latin typeface="Montserrat"/>
                  <a:ea typeface="Montserrat Bold"/>
                  <a:cs typeface="Montserrat Bold"/>
                  <a:sym typeface="Montserrat Bold"/>
                </a:rPr>
                <a:t>A record of exploration success</a:t>
              </a:r>
              <a:r>
                <a:rPr lang="en-US" sz="2400" dirty="0">
                  <a:solidFill>
                    <a:srgbClr val="FFFFFF"/>
                  </a:solidFill>
                  <a:latin typeface="Montserrat"/>
                  <a:ea typeface="Montserrat"/>
                  <a:cs typeface="Montserrat"/>
                  <a:sym typeface="Montserrat"/>
                </a:rPr>
                <a:t> and expertise in the district. Our directors  were instrumental in founding and advancement of Thesis Gold’s Lawyers-Ranch Project (2.27 Moz Au Indicated &amp; 5.45 Moz Au Inferred).  </a:t>
              </a:r>
              <a:endParaRPr lang="en-US" sz="2400" dirty="0">
                <a:ea typeface="Calibri"/>
                <a:cs typeface="Calibri"/>
              </a:endParaRPr>
            </a:p>
          </p:txBody>
        </p:sp>
        <p:sp>
          <p:nvSpPr>
            <p:cNvPr id="28" name="Icon - BC">
              <a:extLst>
                <a:ext uri="{FF2B5EF4-FFF2-40B4-BE49-F238E27FC236}">
                  <a16:creationId xmlns:a16="http://schemas.microsoft.com/office/drawing/2014/main" id="{FAB53B1C-40C7-B59C-BB1F-C9EBABAE473C}"/>
                </a:ext>
              </a:extLst>
            </p:cNvPr>
            <p:cNvSpPr/>
            <p:nvPr/>
          </p:nvSpPr>
          <p:spPr>
            <a:xfrm>
              <a:off x="1072814" y="3811826"/>
              <a:ext cx="682225" cy="822479"/>
            </a:xfrm>
            <a:custGeom>
              <a:avLst/>
              <a:gdLst/>
              <a:ahLst/>
              <a:cxnLst/>
              <a:rect l="l" t="t" r="r" b="b"/>
              <a:pathLst>
                <a:path w="922495" h="743761">
                  <a:moveTo>
                    <a:pt x="0" y="0"/>
                  </a:moveTo>
                  <a:lnTo>
                    <a:pt x="922495" y="0"/>
                  </a:lnTo>
                  <a:lnTo>
                    <a:pt x="922495" y="743762"/>
                  </a:lnTo>
                  <a:lnTo>
                    <a:pt x="0" y="74376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4" name="Group 13">
            <a:extLst>
              <a:ext uri="{FF2B5EF4-FFF2-40B4-BE49-F238E27FC236}">
                <a16:creationId xmlns:a16="http://schemas.microsoft.com/office/drawing/2014/main" id="{31C3C7D4-6367-4A9A-EA79-3D16568E0D1C}"/>
              </a:ext>
            </a:extLst>
          </p:cNvPr>
          <p:cNvGrpSpPr/>
          <p:nvPr/>
        </p:nvGrpSpPr>
        <p:grpSpPr>
          <a:xfrm>
            <a:off x="1057488" y="8300692"/>
            <a:ext cx="12002606" cy="1108742"/>
            <a:chOff x="1156033" y="6555107"/>
            <a:chExt cx="12002606" cy="1108742"/>
          </a:xfrm>
        </p:grpSpPr>
        <p:sp>
          <p:nvSpPr>
            <p:cNvPr id="25" name="Text - Capital Structure">
              <a:extLst>
                <a:ext uri="{FF2B5EF4-FFF2-40B4-BE49-F238E27FC236}">
                  <a16:creationId xmlns:a16="http://schemas.microsoft.com/office/drawing/2014/main" id="{1EA0B78C-82C3-72B7-FCAC-4A9A5B06D875}"/>
                </a:ext>
              </a:extLst>
            </p:cNvPr>
            <p:cNvSpPr txBox="1"/>
            <p:nvPr/>
          </p:nvSpPr>
          <p:spPr>
            <a:xfrm>
              <a:off x="2454003" y="6555107"/>
              <a:ext cx="10704636" cy="1108742"/>
            </a:xfrm>
            <a:prstGeom prst="rect">
              <a:avLst/>
            </a:prstGeom>
          </p:spPr>
          <p:txBody>
            <a:bodyPr lIns="50800" tIns="50800" rIns="50800" bIns="50800" rtlCol="0" anchor="t"/>
            <a:lstStyle/>
            <a:p>
              <a:pPr>
                <a:lnSpc>
                  <a:spcPts val="4320"/>
                </a:lnSpc>
              </a:pPr>
              <a:r>
                <a:rPr lang="en-US" sz="3600" b="1" dirty="0">
                  <a:solidFill>
                    <a:srgbClr val="C5AD7C"/>
                  </a:solidFill>
                  <a:latin typeface="Montserrat Bold"/>
                  <a:ea typeface="Montserrat Bold"/>
                  <a:cs typeface="Montserrat Bold"/>
                  <a:sym typeface="Montserrat Bold"/>
                </a:rPr>
                <a:t>Capital Structure</a:t>
              </a:r>
              <a:endParaRPr lang="en-US" dirty="0">
                <a:solidFill>
                  <a:srgbClr val="C5AD7C"/>
                </a:solidFill>
                <a:latin typeface="Calibri"/>
                <a:ea typeface="Calibri"/>
                <a:cs typeface="Calibri"/>
                <a:sym typeface="Montserrat Bold"/>
              </a:endParaRPr>
            </a:p>
            <a:p>
              <a:pPr>
                <a:spcBef>
                  <a:spcPts val="600"/>
                </a:spcBef>
              </a:pPr>
              <a:r>
                <a:rPr lang="en-US" sz="2400" dirty="0">
                  <a:solidFill>
                    <a:srgbClr val="FFFFFF"/>
                  </a:solidFill>
                  <a:latin typeface="Montserrat"/>
                  <a:ea typeface="+mn-lt"/>
                  <a:cs typeface="Calibri"/>
                  <a:sym typeface="Montserrat Bold"/>
                </a:rPr>
                <a:t>Attractive</a:t>
              </a:r>
              <a:r>
                <a:rPr lang="en-US" sz="2400" dirty="0">
                  <a:solidFill>
                    <a:srgbClr val="FFFFFF"/>
                  </a:solidFill>
                  <a:latin typeface="Montserrat"/>
                  <a:ea typeface="+mn-lt"/>
                  <a:cs typeface="+mn-lt"/>
                </a:rPr>
                <a:t> share structure with significant management ownership.</a:t>
              </a:r>
              <a:endParaRPr lang="en-US" dirty="0">
                <a:ea typeface="Calibri"/>
                <a:cs typeface="Calibri"/>
              </a:endParaRPr>
            </a:p>
          </p:txBody>
        </p:sp>
        <p:sp>
          <p:nvSpPr>
            <p:cNvPr id="31" name="Logo - Capital Strcuture">
              <a:extLst>
                <a:ext uri="{FF2B5EF4-FFF2-40B4-BE49-F238E27FC236}">
                  <a16:creationId xmlns:a16="http://schemas.microsoft.com/office/drawing/2014/main" id="{FD7D8DD7-6E73-7115-22AB-26929B523B10}"/>
                </a:ext>
              </a:extLst>
            </p:cNvPr>
            <p:cNvSpPr/>
            <p:nvPr/>
          </p:nvSpPr>
          <p:spPr>
            <a:xfrm>
              <a:off x="1156033" y="6666082"/>
              <a:ext cx="689514" cy="727847"/>
            </a:xfrm>
            <a:custGeom>
              <a:avLst/>
              <a:gdLst/>
              <a:ahLst/>
              <a:cxnLst/>
              <a:rect l="l" t="t" r="r" b="b"/>
              <a:pathLst>
                <a:path w="900691" h="1009178">
                  <a:moveTo>
                    <a:pt x="0" y="0"/>
                  </a:moveTo>
                  <a:lnTo>
                    <a:pt x="900691" y="0"/>
                  </a:lnTo>
                  <a:lnTo>
                    <a:pt x="900691" y="1009178"/>
                  </a:lnTo>
                  <a:lnTo>
                    <a:pt x="0" y="10091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dirty="0"/>
            </a:p>
          </p:txBody>
        </p:sp>
      </p:grpSp>
      <p:grpSp>
        <p:nvGrpSpPr>
          <p:cNvPr id="15" name="Group 14">
            <a:extLst>
              <a:ext uri="{FF2B5EF4-FFF2-40B4-BE49-F238E27FC236}">
                <a16:creationId xmlns:a16="http://schemas.microsoft.com/office/drawing/2014/main" id="{55C52B52-E430-CE09-57A7-B18B8AB4099E}"/>
              </a:ext>
            </a:extLst>
          </p:cNvPr>
          <p:cNvGrpSpPr/>
          <p:nvPr/>
        </p:nvGrpSpPr>
        <p:grpSpPr>
          <a:xfrm>
            <a:off x="847002" y="6182414"/>
            <a:ext cx="15860712" cy="1415615"/>
            <a:chOff x="875324" y="7971151"/>
            <a:chExt cx="15860712" cy="1415615"/>
          </a:xfrm>
        </p:grpSpPr>
        <p:sp>
          <p:nvSpPr>
            <p:cNvPr id="21" name="TextBox 21">
              <a:extLst>
                <a:ext uri="{FF2B5EF4-FFF2-40B4-BE49-F238E27FC236}">
                  <a16:creationId xmlns:a16="http://schemas.microsoft.com/office/drawing/2014/main" id="{21FC3F52-E793-1A6F-9ADA-A96F0C2961B7}"/>
                </a:ext>
              </a:extLst>
            </p:cNvPr>
            <p:cNvSpPr txBox="1"/>
            <p:nvPr/>
          </p:nvSpPr>
          <p:spPr>
            <a:xfrm>
              <a:off x="2417678" y="7971151"/>
              <a:ext cx="14318358" cy="1415615"/>
            </a:xfrm>
            <a:prstGeom prst="rect">
              <a:avLst/>
            </a:prstGeom>
          </p:spPr>
          <p:txBody>
            <a:bodyPr lIns="50800" tIns="50800" rIns="50800" bIns="50800" rtlCol="0" anchor="t"/>
            <a:lstStyle/>
            <a:p>
              <a:pPr>
                <a:lnSpc>
                  <a:spcPts val="4320"/>
                </a:lnSpc>
              </a:pPr>
              <a:r>
                <a:rPr lang="en-US" sz="3600" b="1" dirty="0">
                  <a:solidFill>
                    <a:srgbClr val="C5AD7C"/>
                  </a:solidFill>
                  <a:latin typeface="Montserrat Bold"/>
                  <a:ea typeface="Montserrat Bold"/>
                  <a:cs typeface="Montserrat Bold"/>
                  <a:sym typeface="Montserrat Bold"/>
                </a:rPr>
                <a:t>Quality Asset </a:t>
              </a:r>
            </a:p>
            <a:p>
              <a:pPr>
                <a:spcBef>
                  <a:spcPts val="600"/>
                </a:spcBef>
              </a:pPr>
              <a:r>
                <a:rPr lang="en-US" sz="2400" dirty="0">
                  <a:solidFill>
                    <a:srgbClr val="FFFFFF"/>
                  </a:solidFill>
                  <a:latin typeface="Montserrat"/>
                  <a:ea typeface="Montserrat"/>
                  <a:cs typeface="Montserrat"/>
                  <a:sym typeface="Montserrat"/>
                </a:rPr>
                <a:t>Bulk tonnage gold discovery high grade zones. </a:t>
              </a:r>
              <a:r>
                <a:rPr lang="en-US" sz="2400" b="1" dirty="0">
                  <a:solidFill>
                    <a:srgbClr val="FFFFFF"/>
                  </a:solidFill>
                  <a:latin typeface="Montserrat"/>
                  <a:ea typeface="Montserrat"/>
                  <a:cs typeface="Montserrat"/>
                  <a:sym typeface="Montserrat"/>
                </a:rPr>
                <a:t>Multimillion ounce potential </a:t>
              </a:r>
              <a:r>
                <a:rPr lang="en-US" sz="2400" dirty="0">
                  <a:solidFill>
                    <a:srgbClr val="FFFFFF"/>
                  </a:solidFill>
                  <a:latin typeface="Montserrat"/>
                  <a:ea typeface="Montserrat"/>
                  <a:cs typeface="Montserrat"/>
                  <a:sym typeface="Montserrat"/>
                </a:rPr>
                <a:t>and additional Au-Cu opportunities.</a:t>
              </a:r>
              <a:r>
                <a:rPr lang="en-US" sz="2400" b="1" dirty="0">
                  <a:solidFill>
                    <a:srgbClr val="FFFFFF"/>
                  </a:solidFill>
                  <a:latin typeface="Montserrat"/>
                  <a:ea typeface="Montserrat"/>
                  <a:cs typeface="Montserrat"/>
                  <a:sym typeface="Montserrat"/>
                </a:rPr>
                <a:t> </a:t>
              </a:r>
              <a:r>
                <a:rPr lang="en-US" sz="2400" dirty="0">
                  <a:solidFill>
                    <a:srgbClr val="FFFFFF"/>
                  </a:solidFill>
                  <a:latin typeface="Montserrat"/>
                  <a:ea typeface="Montserrat"/>
                  <a:cs typeface="Montserrat"/>
                  <a:sym typeface="Montserrat"/>
                </a:rPr>
                <a:t>Cost effective exploration strategy.</a:t>
              </a:r>
              <a:endParaRPr lang="en-US" sz="2400" dirty="0">
                <a:solidFill>
                  <a:srgbClr val="FFFFFF"/>
                </a:solidFill>
                <a:latin typeface="Montserrat"/>
                <a:ea typeface="Montserrat"/>
                <a:cs typeface="Montserrat"/>
              </a:endParaRPr>
            </a:p>
          </p:txBody>
        </p:sp>
        <p:grpSp>
          <p:nvGrpSpPr>
            <p:cNvPr id="10" name="Icon - Cu/Au">
              <a:extLst>
                <a:ext uri="{FF2B5EF4-FFF2-40B4-BE49-F238E27FC236}">
                  <a16:creationId xmlns:a16="http://schemas.microsoft.com/office/drawing/2014/main" id="{CB41E489-3341-1194-8EA1-C41109D21F90}"/>
                </a:ext>
              </a:extLst>
            </p:cNvPr>
            <p:cNvGrpSpPr/>
            <p:nvPr/>
          </p:nvGrpSpPr>
          <p:grpSpPr>
            <a:xfrm>
              <a:off x="875324" y="8019025"/>
              <a:ext cx="900000" cy="1044000"/>
              <a:chOff x="1065994" y="5616137"/>
              <a:chExt cx="955267" cy="1056513"/>
            </a:xfrm>
          </p:grpSpPr>
          <p:sp>
            <p:nvSpPr>
              <p:cNvPr id="29" name="Freeform 29">
                <a:extLst>
                  <a:ext uri="{FF2B5EF4-FFF2-40B4-BE49-F238E27FC236}">
                    <a16:creationId xmlns:a16="http://schemas.microsoft.com/office/drawing/2014/main" id="{F1E0652A-5217-A538-D87A-DFBF7096EBAB}"/>
                  </a:ext>
                </a:extLst>
              </p:cNvPr>
              <p:cNvSpPr/>
              <p:nvPr/>
            </p:nvSpPr>
            <p:spPr>
              <a:xfrm>
                <a:off x="1065994" y="6142396"/>
                <a:ext cx="446824" cy="530254"/>
              </a:xfrm>
              <a:custGeom>
                <a:avLst/>
                <a:gdLst/>
                <a:ahLst/>
                <a:cxnLst/>
                <a:rect l="l" t="t" r="r" b="b"/>
                <a:pathLst>
                  <a:path w="788889" h="788889">
                    <a:moveTo>
                      <a:pt x="0" y="0"/>
                    </a:moveTo>
                    <a:lnTo>
                      <a:pt x="788889" y="0"/>
                    </a:lnTo>
                    <a:lnTo>
                      <a:pt x="788889" y="788889"/>
                    </a:lnTo>
                    <a:lnTo>
                      <a:pt x="0" y="78888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a:extLst>
                  <a:ext uri="{FF2B5EF4-FFF2-40B4-BE49-F238E27FC236}">
                    <a16:creationId xmlns:a16="http://schemas.microsoft.com/office/drawing/2014/main" id="{76322F83-5BFA-DF8A-2ABF-DD538B1EF1AF}"/>
                  </a:ext>
                </a:extLst>
              </p:cNvPr>
              <p:cNvSpPr/>
              <p:nvPr/>
            </p:nvSpPr>
            <p:spPr>
              <a:xfrm>
                <a:off x="1567448" y="5616137"/>
                <a:ext cx="453813" cy="528900"/>
              </a:xfrm>
              <a:custGeom>
                <a:avLst/>
                <a:gdLst/>
                <a:ahLst/>
                <a:cxnLst/>
                <a:rect l="l" t="t" r="r" b="b"/>
                <a:pathLst>
                  <a:path w="795878" h="795878">
                    <a:moveTo>
                      <a:pt x="0" y="0"/>
                    </a:moveTo>
                    <a:lnTo>
                      <a:pt x="795878" y="0"/>
                    </a:lnTo>
                    <a:lnTo>
                      <a:pt x="795878" y="795878"/>
                    </a:lnTo>
                    <a:lnTo>
                      <a:pt x="0" y="79587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grpSp>
      <p:grpSp>
        <p:nvGrpSpPr>
          <p:cNvPr id="4" name="Group 3">
            <a:extLst>
              <a:ext uri="{FF2B5EF4-FFF2-40B4-BE49-F238E27FC236}">
                <a16:creationId xmlns:a16="http://schemas.microsoft.com/office/drawing/2014/main" id="{847A4CCE-03A4-7C6A-EF81-C7EF861613D8}"/>
              </a:ext>
            </a:extLst>
          </p:cNvPr>
          <p:cNvGrpSpPr/>
          <p:nvPr/>
        </p:nvGrpSpPr>
        <p:grpSpPr>
          <a:xfrm>
            <a:off x="1104094" y="2089934"/>
            <a:ext cx="16269505" cy="1092607"/>
            <a:chOff x="1104094" y="2089934"/>
            <a:chExt cx="11511046" cy="1092607"/>
          </a:xfrm>
        </p:grpSpPr>
        <p:sp>
          <p:nvSpPr>
            <p:cNvPr id="32" name="TextBox 31">
              <a:extLst>
                <a:ext uri="{FF2B5EF4-FFF2-40B4-BE49-F238E27FC236}">
                  <a16:creationId xmlns:a16="http://schemas.microsoft.com/office/drawing/2014/main" id="{94728925-2017-53D4-47DD-9B37F7EC48B2}"/>
                </a:ext>
              </a:extLst>
            </p:cNvPr>
            <p:cNvSpPr txBox="1"/>
            <p:nvPr/>
          </p:nvSpPr>
          <p:spPr>
            <a:xfrm>
              <a:off x="2024923" y="2089934"/>
              <a:ext cx="10590217"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C5AD7C"/>
                  </a:solidFill>
                  <a:latin typeface="Montserrat Bold"/>
                </a:rPr>
                <a:t>Team with Proven Track Record</a:t>
              </a:r>
              <a:endParaRPr lang="en-US" dirty="0">
                <a:solidFill>
                  <a:srgbClr val="C5AD7C"/>
                </a:solidFill>
              </a:endParaRPr>
            </a:p>
            <a:p>
              <a:pPr>
                <a:spcBef>
                  <a:spcPts val="600"/>
                </a:spcBef>
              </a:pPr>
              <a:r>
                <a:rPr lang="en-US" sz="2400" dirty="0">
                  <a:solidFill>
                    <a:schemeClr val="bg1"/>
                  </a:solidFill>
                  <a:latin typeface="Montserrat"/>
                  <a:ea typeface="+mn-lt"/>
                  <a:cs typeface="+mn-lt"/>
                </a:rPr>
                <a:t>Technically driven team, $1B+ raised, 10M+ ounces of gold discovered across three continents.</a:t>
              </a:r>
            </a:p>
          </p:txBody>
        </p:sp>
        <p:sp>
          <p:nvSpPr>
            <p:cNvPr id="3" name="Icon - Experience">
              <a:extLst>
                <a:ext uri="{FF2B5EF4-FFF2-40B4-BE49-F238E27FC236}">
                  <a16:creationId xmlns:a16="http://schemas.microsoft.com/office/drawing/2014/main" id="{17555D9A-447F-2F7F-3604-49B087F31B61}"/>
                </a:ext>
              </a:extLst>
            </p:cNvPr>
            <p:cNvSpPr/>
            <p:nvPr/>
          </p:nvSpPr>
          <p:spPr>
            <a:xfrm>
              <a:off x="1104094" y="2171785"/>
              <a:ext cx="433933" cy="648000"/>
            </a:xfrm>
            <a:custGeom>
              <a:avLst/>
              <a:gdLst/>
              <a:ahLst/>
              <a:cxnLst/>
              <a:rect l="l" t="t" r="r" b="b"/>
              <a:pathLst>
                <a:path w="908979" h="966999">
                  <a:moveTo>
                    <a:pt x="0" y="0"/>
                  </a:moveTo>
                  <a:lnTo>
                    <a:pt x="908979" y="0"/>
                  </a:lnTo>
                  <a:lnTo>
                    <a:pt x="908979" y="966999"/>
                  </a:lnTo>
                  <a:lnTo>
                    <a:pt x="0" y="96699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37311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A4E9-2DF8-047A-06A5-A0800B790937}"/>
            </a:ext>
          </a:extLst>
        </p:cNvPr>
        <p:cNvGrpSpPr/>
        <p:nvPr/>
      </p:nvGrpSpPr>
      <p:grpSpPr>
        <a:xfrm>
          <a:off x="0" y="0"/>
          <a:ext cx="0" cy="0"/>
          <a:chOff x="0" y="0"/>
          <a:chExt cx="0" cy="0"/>
        </a:xfrm>
      </p:grpSpPr>
      <p:grpSp>
        <p:nvGrpSpPr>
          <p:cNvPr id="6" name="Jason Bio">
            <a:extLst>
              <a:ext uri="{FF2B5EF4-FFF2-40B4-BE49-F238E27FC236}">
                <a16:creationId xmlns:a16="http://schemas.microsoft.com/office/drawing/2014/main" id="{77DEE03F-C554-B0DD-186A-70E3C607111F}"/>
              </a:ext>
            </a:extLst>
          </p:cNvPr>
          <p:cNvGrpSpPr/>
          <p:nvPr/>
        </p:nvGrpSpPr>
        <p:grpSpPr>
          <a:xfrm>
            <a:off x="1188891" y="5589199"/>
            <a:ext cx="3704014" cy="3700992"/>
            <a:chOff x="0" y="0"/>
            <a:chExt cx="4938686" cy="4934656"/>
          </a:xfrm>
        </p:grpSpPr>
        <p:sp>
          <p:nvSpPr>
            <p:cNvPr id="7" name="Freeform 7">
              <a:extLst>
                <a:ext uri="{FF2B5EF4-FFF2-40B4-BE49-F238E27FC236}">
                  <a16:creationId xmlns:a16="http://schemas.microsoft.com/office/drawing/2014/main" id="{D2E2EC29-C6F0-8513-06BC-322CEE24700D}"/>
                </a:ext>
              </a:extLst>
            </p:cNvPr>
            <p:cNvSpPr/>
            <p:nvPr/>
          </p:nvSpPr>
          <p:spPr>
            <a:xfrm>
              <a:off x="0" y="0"/>
              <a:ext cx="4938686" cy="4934656"/>
            </a:xfrm>
            <a:custGeom>
              <a:avLst/>
              <a:gdLst/>
              <a:ahLst/>
              <a:cxnLst/>
              <a:rect l="l" t="t" r="r" b="b"/>
              <a:pathLst>
                <a:path w="4938686" h="4934656">
                  <a:moveTo>
                    <a:pt x="0" y="0"/>
                  </a:moveTo>
                  <a:lnTo>
                    <a:pt x="4938686" y="0"/>
                  </a:lnTo>
                  <a:lnTo>
                    <a:pt x="4938686" y="4934656"/>
                  </a:lnTo>
                  <a:lnTo>
                    <a:pt x="0" y="4934656"/>
                  </a:lnTo>
                  <a:close/>
                </a:path>
              </a:pathLst>
            </a:custGeom>
            <a:solidFill>
              <a:srgbClr val="000000">
                <a:alpha val="0"/>
              </a:srgbClr>
            </a:solidFill>
          </p:spPr>
          <p:txBody>
            <a:bodyPr/>
            <a:lstStyle/>
            <a:p>
              <a:endParaRPr lang="en-US"/>
            </a:p>
          </p:txBody>
        </p:sp>
        <p:sp>
          <p:nvSpPr>
            <p:cNvPr id="8" name="TextBox 8">
              <a:extLst>
                <a:ext uri="{FF2B5EF4-FFF2-40B4-BE49-F238E27FC236}">
                  <a16:creationId xmlns:a16="http://schemas.microsoft.com/office/drawing/2014/main" id="{BD7DCC1D-6377-4949-8143-D82D4D05FC88}"/>
                </a:ext>
              </a:extLst>
            </p:cNvPr>
            <p:cNvSpPr txBox="1"/>
            <p:nvPr/>
          </p:nvSpPr>
          <p:spPr>
            <a:xfrm>
              <a:off x="0" y="0"/>
              <a:ext cx="4308066" cy="4921520"/>
            </a:xfrm>
            <a:prstGeom prst="rect">
              <a:avLst/>
            </a:prstGeom>
          </p:spPr>
          <p:txBody>
            <a:bodyPr lIns="0" tIns="0" rIns="0" bIns="0" rtlCol="0" anchor="t"/>
            <a:lstStyle/>
            <a:p>
              <a:pPr algn="l">
                <a:lnSpc>
                  <a:spcPts val="3600"/>
                </a:lnSpc>
              </a:pPr>
              <a:r>
                <a:rPr lang="en-US" sz="3000" b="1">
                  <a:solidFill>
                    <a:srgbClr val="003152"/>
                  </a:solidFill>
                  <a:latin typeface="Montserrat"/>
                  <a:ea typeface="Montserrat"/>
                  <a:cs typeface="Montserrat"/>
                  <a:sym typeface="Montserrat"/>
                </a:rPr>
                <a:t>Jason Leikam</a:t>
              </a:r>
            </a:p>
            <a:p>
              <a:pPr algn="l">
                <a:lnSpc>
                  <a:spcPts val="2520"/>
                </a:lnSpc>
              </a:pPr>
              <a:r>
                <a:rPr lang="en-US" sz="2000">
                  <a:solidFill>
                    <a:srgbClr val="003152"/>
                  </a:solidFill>
                  <a:latin typeface="Montserrat"/>
                  <a:ea typeface="Montserrat"/>
                  <a:cs typeface="Montserrat"/>
                  <a:sym typeface="Montserrat"/>
                </a:rPr>
                <a:t>CEO, Director</a:t>
              </a:r>
              <a:endParaRPr lang="en-US" sz="2000">
                <a:solidFill>
                  <a:srgbClr val="003152"/>
                </a:solidFill>
                <a:latin typeface="Montserrat"/>
                <a:ea typeface="Montserrat"/>
                <a:cs typeface="Montserrat"/>
              </a:endParaRPr>
            </a:p>
            <a:p>
              <a:pPr algn="l">
                <a:lnSpc>
                  <a:spcPts val="2160"/>
                </a:lnSpc>
              </a:pPr>
              <a:endParaRPr lang="en-US" sz="2100">
                <a:solidFill>
                  <a:srgbClr val="003152"/>
                </a:solidFill>
                <a:latin typeface="Montserrat"/>
                <a:ea typeface="Montserrat"/>
                <a:cs typeface="Montserrat"/>
                <a:sym typeface="Montserrat"/>
              </a:endParaRPr>
            </a:p>
            <a:p>
              <a:r>
                <a:rPr lang="en-US">
                  <a:solidFill>
                    <a:srgbClr val="003152"/>
                  </a:solidFill>
                  <a:latin typeface="Montserrat"/>
                  <a:ea typeface="Montserrat"/>
                  <a:cs typeface="Montserrat"/>
                  <a:sym typeface="Montserrat"/>
                </a:rPr>
                <a:t>25</a:t>
              </a:r>
              <a:r>
                <a:rPr lang="en-US" sz="1800">
                  <a:solidFill>
                    <a:srgbClr val="003152"/>
                  </a:solidFill>
                  <a:latin typeface="Montserrat"/>
                  <a:ea typeface="Montserrat"/>
                  <a:cs typeface="Montserrat"/>
                  <a:sym typeface="Montserrat"/>
                </a:rPr>
                <a:t> years experience </a:t>
              </a:r>
              <a:r>
                <a:rPr lang="en-US">
                  <a:solidFill>
                    <a:srgbClr val="003152"/>
                  </a:solidFill>
                  <a:latin typeface="Montserrat"/>
                  <a:ea typeface="Montserrat"/>
                  <a:cs typeface="Montserrat"/>
                  <a:sym typeface="Montserrat"/>
                </a:rPr>
                <a:t>in</a:t>
              </a:r>
              <a:r>
                <a:rPr lang="en-US" sz="1800">
                  <a:solidFill>
                    <a:srgbClr val="003152"/>
                  </a:solidFill>
                  <a:latin typeface="Montserrat"/>
                  <a:ea typeface="Montserrat"/>
                  <a:cs typeface="Montserrat"/>
                  <a:sym typeface="Montserrat"/>
                </a:rPr>
                <a:t> marketing, including serving as officer, director and founder of several junior exploration &amp; development and cleantech companies. </a:t>
              </a:r>
              <a:endParaRPr lang="en-US" sz="1800">
                <a:solidFill>
                  <a:srgbClr val="003152"/>
                </a:solidFill>
                <a:latin typeface="Montserrat"/>
                <a:ea typeface="Montserrat"/>
                <a:cs typeface="Montserrat"/>
              </a:endParaRPr>
            </a:p>
          </p:txBody>
        </p:sp>
      </p:grpSp>
      <p:grpSp>
        <p:nvGrpSpPr>
          <p:cNvPr id="9" name="Mark Bio">
            <a:extLst>
              <a:ext uri="{FF2B5EF4-FFF2-40B4-BE49-F238E27FC236}">
                <a16:creationId xmlns:a16="http://schemas.microsoft.com/office/drawing/2014/main" id="{92845385-20AD-863B-2E00-CE834C9EEBFB}"/>
              </a:ext>
            </a:extLst>
          </p:cNvPr>
          <p:cNvGrpSpPr/>
          <p:nvPr/>
        </p:nvGrpSpPr>
        <p:grpSpPr>
          <a:xfrm>
            <a:off x="5315399" y="5574436"/>
            <a:ext cx="3753000" cy="3708953"/>
            <a:chOff x="0" y="0"/>
            <a:chExt cx="5004000" cy="4945270"/>
          </a:xfrm>
        </p:grpSpPr>
        <p:sp>
          <p:nvSpPr>
            <p:cNvPr id="10" name="Freeform 10">
              <a:extLst>
                <a:ext uri="{FF2B5EF4-FFF2-40B4-BE49-F238E27FC236}">
                  <a16:creationId xmlns:a16="http://schemas.microsoft.com/office/drawing/2014/main" id="{29D77D44-1156-13C7-E889-520AEB62FB57}"/>
                </a:ext>
              </a:extLst>
            </p:cNvPr>
            <p:cNvSpPr/>
            <p:nvPr/>
          </p:nvSpPr>
          <p:spPr>
            <a:xfrm>
              <a:off x="0" y="0"/>
              <a:ext cx="5004000" cy="4945270"/>
            </a:xfrm>
            <a:custGeom>
              <a:avLst/>
              <a:gdLst/>
              <a:ahLst/>
              <a:cxnLst/>
              <a:rect l="l" t="t" r="r" b="b"/>
              <a:pathLst>
                <a:path w="5004000" h="4945270">
                  <a:moveTo>
                    <a:pt x="0" y="0"/>
                  </a:moveTo>
                  <a:lnTo>
                    <a:pt x="5004000" y="0"/>
                  </a:lnTo>
                  <a:lnTo>
                    <a:pt x="5004000" y="4945270"/>
                  </a:lnTo>
                  <a:lnTo>
                    <a:pt x="0" y="4945270"/>
                  </a:lnTo>
                  <a:close/>
                </a:path>
              </a:pathLst>
            </a:custGeom>
            <a:solidFill>
              <a:srgbClr val="000000">
                <a:alpha val="0"/>
              </a:srgbClr>
            </a:solidFill>
          </p:spPr>
          <p:txBody>
            <a:bodyPr/>
            <a:lstStyle/>
            <a:p>
              <a:endParaRPr lang="en-US"/>
            </a:p>
          </p:txBody>
        </p:sp>
        <p:sp>
          <p:nvSpPr>
            <p:cNvPr id="11" name="TextBox 11">
              <a:extLst>
                <a:ext uri="{FF2B5EF4-FFF2-40B4-BE49-F238E27FC236}">
                  <a16:creationId xmlns:a16="http://schemas.microsoft.com/office/drawing/2014/main" id="{AE66950E-A3C1-AE09-0A7F-F2094796FC5F}"/>
                </a:ext>
              </a:extLst>
            </p:cNvPr>
            <p:cNvSpPr txBox="1"/>
            <p:nvPr/>
          </p:nvSpPr>
          <p:spPr>
            <a:xfrm>
              <a:off x="0" y="0"/>
              <a:ext cx="5004000" cy="4945270"/>
            </a:xfrm>
            <a:prstGeom prst="rect">
              <a:avLst/>
            </a:prstGeom>
          </p:spPr>
          <p:txBody>
            <a:bodyPr lIns="0" tIns="0" rIns="0" bIns="0" rtlCol="0" anchor="t"/>
            <a:lstStyle/>
            <a:p>
              <a:pPr algn="l">
                <a:lnSpc>
                  <a:spcPts val="3600"/>
                </a:lnSpc>
              </a:pPr>
              <a:r>
                <a:rPr lang="en-US" sz="3000" b="1">
                  <a:solidFill>
                    <a:srgbClr val="003152"/>
                  </a:solidFill>
                  <a:latin typeface="Montserrat"/>
                  <a:ea typeface="Montserrat"/>
                  <a:cs typeface="Montserrat"/>
                  <a:sym typeface="Montserrat"/>
                </a:rPr>
                <a:t>Mark Minckler</a:t>
              </a:r>
            </a:p>
            <a:p>
              <a:pPr algn="l">
                <a:lnSpc>
                  <a:spcPts val="2520"/>
                </a:lnSpc>
              </a:pPr>
              <a:r>
                <a:rPr lang="en-US" sz="2000">
                  <a:solidFill>
                    <a:srgbClr val="003152"/>
                  </a:solidFill>
                  <a:latin typeface="Montserrat"/>
                  <a:ea typeface="Montserrat"/>
                  <a:cs typeface="Montserrat"/>
                  <a:sym typeface="Montserrat"/>
                </a:rPr>
                <a:t>CFO, Director</a:t>
              </a:r>
              <a:endParaRPr lang="en-US" sz="2000">
                <a:solidFill>
                  <a:srgbClr val="003152"/>
                </a:solidFill>
                <a:latin typeface="Montserrat"/>
                <a:ea typeface="Montserrat"/>
                <a:cs typeface="Montserrat"/>
              </a:endParaRPr>
            </a:p>
            <a:p>
              <a:pPr algn="l">
                <a:lnSpc>
                  <a:spcPts val="2160"/>
                </a:lnSpc>
              </a:pPr>
              <a:endParaRPr lang="en-US" sz="2100">
                <a:solidFill>
                  <a:srgbClr val="003152"/>
                </a:solidFill>
                <a:latin typeface="Montserrat"/>
                <a:ea typeface="Montserrat"/>
                <a:cs typeface="Montserrat"/>
                <a:sym typeface="Montserrat"/>
              </a:endParaRPr>
            </a:p>
            <a:p>
              <a:r>
                <a:rPr lang="en-US" sz="1800">
                  <a:solidFill>
                    <a:srgbClr val="003152"/>
                  </a:solidFill>
                  <a:latin typeface="Montserrat"/>
                  <a:ea typeface="Montserrat"/>
                  <a:cs typeface="Montserrat"/>
                  <a:sym typeface="Montserrat"/>
                </a:rPr>
                <a:t>30 years of experience in accounting and finance,</a:t>
              </a:r>
              <a:endParaRPr lang="en-US">
                <a:solidFill>
                  <a:srgbClr val="003152"/>
                </a:solidFill>
                <a:latin typeface="Montserrat"/>
                <a:ea typeface="Montserrat"/>
                <a:cs typeface="Montserrat"/>
                <a:sym typeface="Montserrat"/>
              </a:endParaRPr>
            </a:p>
            <a:p>
              <a:r>
                <a:rPr lang="en-US" sz="1800">
                  <a:solidFill>
                    <a:srgbClr val="003152"/>
                  </a:solidFill>
                  <a:latin typeface="Montserrat"/>
                  <a:ea typeface="Montserrat"/>
                  <a:cs typeface="Montserrat"/>
                  <a:sym typeface="Montserrat"/>
                </a:rPr>
                <a:t>initially working in public practice for 10 years before moving to the private </a:t>
              </a:r>
              <a:r>
                <a:rPr lang="en-US">
                  <a:solidFill>
                    <a:srgbClr val="003152"/>
                  </a:solidFill>
                  <a:latin typeface="Montserrat"/>
                  <a:ea typeface="Montserrat"/>
                  <a:cs typeface="Montserrat"/>
                  <a:sym typeface="Montserrat"/>
                </a:rPr>
                <a:t>sector</a:t>
              </a:r>
            </a:p>
            <a:p>
              <a:r>
                <a:rPr lang="en-US">
                  <a:solidFill>
                    <a:srgbClr val="003152"/>
                  </a:solidFill>
                  <a:latin typeface="Montserrat"/>
                  <a:ea typeface="Montserrat"/>
                  <a:cs typeface="Montserrat"/>
                  <a:sym typeface="Montserrat"/>
                </a:rPr>
                <a:t>as</a:t>
              </a:r>
              <a:r>
                <a:rPr lang="en-US" sz="1800">
                  <a:solidFill>
                    <a:srgbClr val="003152"/>
                  </a:solidFill>
                  <a:latin typeface="Montserrat"/>
                  <a:ea typeface="Montserrat"/>
                  <a:cs typeface="Montserrat"/>
                  <a:sym typeface="Montserrat"/>
                </a:rPr>
                <a:t> a partner in a property development company. </a:t>
              </a:r>
              <a:endParaRPr lang="en-US" sz="1800">
                <a:solidFill>
                  <a:srgbClr val="003152"/>
                </a:solidFill>
                <a:latin typeface="Montserrat"/>
                <a:ea typeface="Montserrat"/>
                <a:cs typeface="Montserrat"/>
              </a:endParaRPr>
            </a:p>
          </p:txBody>
        </p:sp>
      </p:grpSp>
      <p:grpSp>
        <p:nvGrpSpPr>
          <p:cNvPr id="12" name="John Bio">
            <a:extLst>
              <a:ext uri="{FF2B5EF4-FFF2-40B4-BE49-F238E27FC236}">
                <a16:creationId xmlns:a16="http://schemas.microsoft.com/office/drawing/2014/main" id="{425E2FE7-A842-A044-BCF5-C11B88B120F7}"/>
              </a:ext>
            </a:extLst>
          </p:cNvPr>
          <p:cNvGrpSpPr/>
          <p:nvPr/>
        </p:nvGrpSpPr>
        <p:grpSpPr>
          <a:xfrm>
            <a:off x="9526604" y="5582397"/>
            <a:ext cx="3867299" cy="3505050"/>
            <a:chOff x="0" y="0"/>
            <a:chExt cx="5156398" cy="4673400"/>
          </a:xfrm>
        </p:grpSpPr>
        <p:sp>
          <p:nvSpPr>
            <p:cNvPr id="13" name="Freeform 13">
              <a:extLst>
                <a:ext uri="{FF2B5EF4-FFF2-40B4-BE49-F238E27FC236}">
                  <a16:creationId xmlns:a16="http://schemas.microsoft.com/office/drawing/2014/main" id="{0B689418-3AA2-D0AF-1539-A5E5FE91937F}"/>
                </a:ext>
              </a:extLst>
            </p:cNvPr>
            <p:cNvSpPr/>
            <p:nvPr/>
          </p:nvSpPr>
          <p:spPr>
            <a:xfrm>
              <a:off x="0" y="0"/>
              <a:ext cx="5156398" cy="4673400"/>
            </a:xfrm>
            <a:custGeom>
              <a:avLst/>
              <a:gdLst/>
              <a:ahLst/>
              <a:cxnLst/>
              <a:rect l="l" t="t" r="r" b="b"/>
              <a:pathLst>
                <a:path w="5156398" h="4673400">
                  <a:moveTo>
                    <a:pt x="0" y="0"/>
                  </a:moveTo>
                  <a:lnTo>
                    <a:pt x="5156398" y="0"/>
                  </a:lnTo>
                  <a:lnTo>
                    <a:pt x="5156398" y="4673400"/>
                  </a:lnTo>
                  <a:lnTo>
                    <a:pt x="0" y="4673400"/>
                  </a:lnTo>
                  <a:close/>
                </a:path>
              </a:pathLst>
            </a:custGeom>
            <a:solidFill>
              <a:srgbClr val="000000">
                <a:alpha val="0"/>
              </a:srgbClr>
            </a:solidFill>
          </p:spPr>
          <p:txBody>
            <a:bodyPr/>
            <a:lstStyle/>
            <a:p>
              <a:endParaRPr lang="en-US"/>
            </a:p>
          </p:txBody>
        </p:sp>
        <p:sp>
          <p:nvSpPr>
            <p:cNvPr id="14" name="TextBox 14">
              <a:extLst>
                <a:ext uri="{FF2B5EF4-FFF2-40B4-BE49-F238E27FC236}">
                  <a16:creationId xmlns:a16="http://schemas.microsoft.com/office/drawing/2014/main" id="{1FA97468-0DA8-379B-9B18-32955D482857}"/>
                </a:ext>
              </a:extLst>
            </p:cNvPr>
            <p:cNvSpPr txBox="1"/>
            <p:nvPr/>
          </p:nvSpPr>
          <p:spPr>
            <a:xfrm>
              <a:off x="0" y="0"/>
              <a:ext cx="5156398" cy="4673400"/>
            </a:xfrm>
            <a:prstGeom prst="rect">
              <a:avLst/>
            </a:prstGeom>
          </p:spPr>
          <p:txBody>
            <a:bodyPr lIns="0" tIns="0" rIns="0" bIns="0" rtlCol="0" anchor="t"/>
            <a:lstStyle/>
            <a:p>
              <a:pPr algn="l">
                <a:lnSpc>
                  <a:spcPts val="3600"/>
                </a:lnSpc>
              </a:pPr>
              <a:r>
                <a:rPr lang="en-US" sz="3000" b="1">
                  <a:solidFill>
                    <a:srgbClr val="003152"/>
                  </a:solidFill>
                  <a:latin typeface="Montserrat"/>
                  <a:ea typeface="Montserrat"/>
                  <a:cs typeface="Montserrat"/>
                  <a:sym typeface="Montserrat"/>
                </a:rPr>
                <a:t>John Williamson</a:t>
              </a:r>
            </a:p>
            <a:p>
              <a:pPr algn="l">
                <a:lnSpc>
                  <a:spcPts val="2700"/>
                </a:lnSpc>
              </a:pPr>
              <a:r>
                <a:rPr lang="en-US" sz="2000">
                  <a:solidFill>
                    <a:srgbClr val="003152"/>
                  </a:solidFill>
                  <a:latin typeface="Montserrat"/>
                  <a:ea typeface="Montserrat"/>
                  <a:cs typeface="Montserrat"/>
                  <a:sym typeface="Montserrat"/>
                </a:rPr>
                <a:t>Director (P.Geol.) </a:t>
              </a:r>
            </a:p>
            <a:p>
              <a:pPr algn="l">
                <a:lnSpc>
                  <a:spcPts val="2700"/>
                </a:lnSpc>
              </a:pPr>
              <a:endParaRPr lang="en-US">
                <a:solidFill>
                  <a:srgbClr val="003152"/>
                </a:solidFill>
                <a:latin typeface="Montserrat"/>
                <a:ea typeface="Montserrat"/>
                <a:cs typeface="Montserrat"/>
                <a:sym typeface="Montserrat"/>
              </a:endParaRPr>
            </a:p>
            <a:p>
              <a:pPr algn="l"/>
              <a:r>
                <a:rPr lang="en-US" sz="1800">
                  <a:solidFill>
                    <a:srgbClr val="003152"/>
                  </a:solidFill>
                  <a:latin typeface="Montserrat"/>
                  <a:ea typeface="Montserrat"/>
                  <a:cs typeface="Montserrat"/>
                  <a:sym typeface="Montserrat"/>
                </a:rPr>
                <a:t>Founder &amp; Principal of the Metals Group. Over 35  years experience operating global exploration and mining companies. Recognized several times for excellence by being named to the TSX Venture50. Founder of Benchmark Metals/Thesis Gold.</a:t>
              </a:r>
              <a:endParaRPr lang="en-US" sz="1800">
                <a:solidFill>
                  <a:srgbClr val="003152"/>
                </a:solidFill>
                <a:latin typeface="Montserrat"/>
                <a:ea typeface="Montserrat"/>
                <a:cs typeface="Montserrat"/>
              </a:endParaRPr>
            </a:p>
          </p:txBody>
        </p:sp>
      </p:grpSp>
      <p:sp>
        <p:nvSpPr>
          <p:cNvPr id="17" name="TextBox 17">
            <a:extLst>
              <a:ext uri="{FF2B5EF4-FFF2-40B4-BE49-F238E27FC236}">
                <a16:creationId xmlns:a16="http://schemas.microsoft.com/office/drawing/2014/main" id="{A7349B80-68E3-8983-9683-642FC9FEF73A}"/>
              </a:ext>
            </a:extLst>
          </p:cNvPr>
          <p:cNvSpPr txBox="1"/>
          <p:nvPr/>
        </p:nvSpPr>
        <p:spPr>
          <a:xfrm>
            <a:off x="13852108" y="5574436"/>
            <a:ext cx="3704014" cy="3931514"/>
          </a:xfrm>
          <a:prstGeom prst="rect">
            <a:avLst/>
          </a:prstGeom>
        </p:spPr>
        <p:txBody>
          <a:bodyPr lIns="0" tIns="0" rIns="0" bIns="0" rtlCol="0" anchor="t"/>
          <a:lstStyle/>
          <a:p>
            <a:pPr>
              <a:lnSpc>
                <a:spcPts val="3600"/>
              </a:lnSpc>
            </a:pPr>
            <a:r>
              <a:rPr lang="en-US" sz="3000" b="1" dirty="0">
                <a:solidFill>
                  <a:srgbClr val="003152"/>
                </a:solidFill>
                <a:latin typeface="Montserrat"/>
                <a:ea typeface="Montserrat"/>
                <a:cs typeface="Montserrat"/>
                <a:sym typeface="Montserrat"/>
              </a:rPr>
              <a:t>Rob L’Heureux</a:t>
            </a:r>
          </a:p>
          <a:p>
            <a:pPr>
              <a:lnSpc>
                <a:spcPts val="2700"/>
              </a:lnSpc>
            </a:pPr>
            <a:r>
              <a:rPr lang="en-US" sz="2000" dirty="0">
                <a:solidFill>
                  <a:srgbClr val="003152"/>
                </a:solidFill>
                <a:latin typeface="Montserrat"/>
                <a:ea typeface="Montserrat"/>
                <a:cs typeface="Montserrat"/>
                <a:sym typeface="Montserrat"/>
              </a:rPr>
              <a:t>Director (M.Sc., P.Geol.) </a:t>
            </a:r>
          </a:p>
          <a:p>
            <a:endParaRPr lang="en-CA" dirty="0">
              <a:solidFill>
                <a:srgbClr val="003152"/>
              </a:solidFill>
              <a:latin typeface="Montserrat" pitchFamily="2" charset="77"/>
            </a:endParaRPr>
          </a:p>
          <a:p>
            <a:r>
              <a:rPr lang="en-CA" dirty="0">
                <a:solidFill>
                  <a:srgbClr val="003152"/>
                </a:solidFill>
                <a:latin typeface="Montserrat" pitchFamily="2" charset="77"/>
              </a:rPr>
              <a:t>25 years of global mineral exploration experience, managing exploration projects from grassroots to resource definition of several multimillion  ounce gold deposits, including the Lawyers-Ranch project in the Toodoggone. </a:t>
            </a:r>
            <a:endParaRPr lang="en-US" dirty="0">
              <a:solidFill>
                <a:srgbClr val="003152"/>
              </a:solidFill>
              <a:latin typeface="Montserrat" pitchFamily="2" charset="77"/>
              <a:ea typeface="+mn-lt"/>
              <a:cs typeface="+mn-lt"/>
            </a:endParaRPr>
          </a:p>
        </p:txBody>
      </p:sp>
      <p:sp>
        <p:nvSpPr>
          <p:cNvPr id="4" name="TextBox 3">
            <a:extLst>
              <a:ext uri="{FF2B5EF4-FFF2-40B4-BE49-F238E27FC236}">
                <a16:creationId xmlns:a16="http://schemas.microsoft.com/office/drawing/2014/main" id="{A1AAE4A5-757B-02D2-7BFF-F9647A97E395}"/>
              </a:ext>
            </a:extLst>
          </p:cNvPr>
          <p:cNvSpPr txBox="1"/>
          <p:nvPr/>
        </p:nvSpPr>
        <p:spPr>
          <a:xfrm>
            <a:off x="17803364" y="9693848"/>
            <a:ext cx="336952" cy="369332"/>
          </a:xfrm>
          <a:prstGeom prst="rect">
            <a:avLst/>
          </a:prstGeom>
          <a:noFill/>
        </p:spPr>
        <p:txBody>
          <a:bodyPr wrap="none" rtlCol="0">
            <a:spAutoFit/>
          </a:bodyPr>
          <a:lstStyle/>
          <a:p>
            <a:r>
              <a:rPr lang="en-US">
                <a:solidFill>
                  <a:srgbClr val="283B5B"/>
                </a:solidFill>
                <a:latin typeface="Montserrat" pitchFamily="2" charset="77"/>
              </a:rPr>
              <a:t>4</a:t>
            </a:r>
          </a:p>
        </p:txBody>
      </p:sp>
      <p:grpSp>
        <p:nvGrpSpPr>
          <p:cNvPr id="2" name="Group 1">
            <a:extLst>
              <a:ext uri="{FF2B5EF4-FFF2-40B4-BE49-F238E27FC236}">
                <a16:creationId xmlns:a16="http://schemas.microsoft.com/office/drawing/2014/main" id="{D234C3B3-2D1D-05F1-881D-9F28F6610564}"/>
              </a:ext>
            </a:extLst>
          </p:cNvPr>
          <p:cNvGrpSpPr/>
          <p:nvPr/>
        </p:nvGrpSpPr>
        <p:grpSpPr>
          <a:xfrm>
            <a:off x="0" y="0"/>
            <a:ext cx="18288000" cy="1645920"/>
            <a:chOff x="0" y="0"/>
            <a:chExt cx="18288000" cy="1645920"/>
          </a:xfrm>
        </p:grpSpPr>
        <p:sp>
          <p:nvSpPr>
            <p:cNvPr id="3" name="Title">
              <a:extLst>
                <a:ext uri="{FF2B5EF4-FFF2-40B4-BE49-F238E27FC236}">
                  <a16:creationId xmlns:a16="http://schemas.microsoft.com/office/drawing/2014/main" id="{991D62ED-BF19-08B5-E541-B95B292F460F}"/>
                </a:ext>
              </a:extLst>
            </p:cNvPr>
            <p:cNvSpPr txBox="1"/>
            <p:nvPr/>
          </p:nvSpPr>
          <p:spPr>
            <a:xfrm>
              <a:off x="0" y="0"/>
              <a:ext cx="18288000" cy="1600438"/>
            </a:xfrm>
            <a:prstGeom prst="rect">
              <a:avLst/>
            </a:prstGeom>
            <a:solidFill>
              <a:srgbClr val="00315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a:solidFill>
                  <a:srgbClr val="DBC089"/>
                </a:solidFill>
                <a:latin typeface="Montserrat Bold"/>
                <a:ea typeface="Calibri"/>
                <a:cs typeface="Calibri"/>
              </a:endParaRPr>
            </a:p>
            <a:p>
              <a:r>
                <a:rPr lang="en-US" sz="6000" b="1">
                  <a:solidFill>
                    <a:srgbClr val="DBC089"/>
                  </a:solidFill>
                  <a:latin typeface="Montserrat Bold"/>
                  <a:ea typeface="Calibri"/>
                  <a:cs typeface="Calibri"/>
                </a:rPr>
                <a:t>  </a:t>
              </a:r>
              <a:r>
                <a:rPr lang="en-US" sz="6000" b="1">
                  <a:solidFill>
                    <a:srgbClr val="C5AD7C"/>
                  </a:solidFill>
                  <a:latin typeface="Montserrat Bold"/>
                  <a:ea typeface="Calibri"/>
                  <a:cs typeface="Calibri"/>
                </a:rPr>
                <a:t>Leadership</a:t>
              </a:r>
            </a:p>
            <a:p>
              <a:endParaRPr lang="en-US"/>
            </a:p>
          </p:txBody>
        </p:sp>
        <p:cxnSp>
          <p:nvCxnSpPr>
            <p:cNvPr id="5" name="Straight Connector 4">
              <a:extLst>
                <a:ext uri="{FF2B5EF4-FFF2-40B4-BE49-F238E27FC236}">
                  <a16:creationId xmlns:a16="http://schemas.microsoft.com/office/drawing/2014/main" id="{9D925555-298C-01F9-00BC-8A8B628A4753}"/>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Logo - Top Right">
              <a:extLst>
                <a:ext uri="{FF2B5EF4-FFF2-40B4-BE49-F238E27FC236}">
                  <a16:creationId xmlns:a16="http://schemas.microsoft.com/office/drawing/2014/main" id="{46D57CB1-AA9C-8605-C637-FC5B7990A714}"/>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cxnSp>
        <p:nvCxnSpPr>
          <p:cNvPr id="18" name="Straight Connector 17">
            <a:extLst>
              <a:ext uri="{FF2B5EF4-FFF2-40B4-BE49-F238E27FC236}">
                <a16:creationId xmlns:a16="http://schemas.microsoft.com/office/drawing/2014/main" id="{9945FB6F-13C4-431D-5F65-0DB1F337F39F}"/>
              </a:ext>
            </a:extLst>
          </p:cNvPr>
          <p:cNvCxnSpPr>
            <a:cxnSpLocks/>
          </p:cNvCxnSpPr>
          <p:nvPr/>
        </p:nvCxnSpPr>
        <p:spPr>
          <a:xfrm flipH="1">
            <a:off x="1188891" y="5391150"/>
            <a:ext cx="2886030" cy="0"/>
          </a:xfrm>
          <a:prstGeom prst="line">
            <a:avLst/>
          </a:prstGeom>
          <a:ln w="28575">
            <a:solidFill>
              <a:srgbClr val="1D2C4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2952BE8-F85B-40AB-5B8D-F17A1C708D58}"/>
              </a:ext>
            </a:extLst>
          </p:cNvPr>
          <p:cNvCxnSpPr>
            <a:cxnSpLocks/>
          </p:cNvCxnSpPr>
          <p:nvPr/>
        </p:nvCxnSpPr>
        <p:spPr>
          <a:xfrm flipH="1">
            <a:off x="13852108" y="5391150"/>
            <a:ext cx="2886030" cy="0"/>
          </a:xfrm>
          <a:prstGeom prst="line">
            <a:avLst/>
          </a:prstGeom>
          <a:ln w="28575">
            <a:solidFill>
              <a:srgbClr val="1D2C4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51564D-542D-E8BF-B1B2-AE524B75BC98}"/>
              </a:ext>
            </a:extLst>
          </p:cNvPr>
          <p:cNvCxnSpPr>
            <a:cxnSpLocks/>
          </p:cNvCxnSpPr>
          <p:nvPr/>
        </p:nvCxnSpPr>
        <p:spPr>
          <a:xfrm flipH="1">
            <a:off x="9526604" y="5391150"/>
            <a:ext cx="2886030" cy="0"/>
          </a:xfrm>
          <a:prstGeom prst="line">
            <a:avLst/>
          </a:prstGeom>
          <a:ln w="28575">
            <a:solidFill>
              <a:srgbClr val="1D2C4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D180D01-D9DE-37A8-50DA-05776B04FEAF}"/>
              </a:ext>
            </a:extLst>
          </p:cNvPr>
          <p:cNvCxnSpPr>
            <a:cxnSpLocks/>
          </p:cNvCxnSpPr>
          <p:nvPr/>
        </p:nvCxnSpPr>
        <p:spPr>
          <a:xfrm flipH="1">
            <a:off x="5315399" y="5391150"/>
            <a:ext cx="2886030" cy="0"/>
          </a:xfrm>
          <a:prstGeom prst="line">
            <a:avLst/>
          </a:prstGeom>
          <a:ln w="28575">
            <a:solidFill>
              <a:srgbClr val="1D2C47"/>
            </a:solidFill>
          </a:ln>
        </p:spPr>
        <p:style>
          <a:lnRef idx="1">
            <a:schemeClr val="accent1"/>
          </a:lnRef>
          <a:fillRef idx="0">
            <a:schemeClr val="accent1"/>
          </a:fillRef>
          <a:effectRef idx="0">
            <a:schemeClr val="accent1"/>
          </a:effectRef>
          <a:fontRef idx="minor">
            <a:schemeClr val="tx1"/>
          </a:fontRef>
        </p:style>
      </p:cxnSp>
      <p:pic>
        <p:nvPicPr>
          <p:cNvPr id="16" name="Picture 15" descr="A person in a suit&#10;&#10;AI-generated content may be incorrect.">
            <a:extLst>
              <a:ext uri="{FF2B5EF4-FFF2-40B4-BE49-F238E27FC236}">
                <a16:creationId xmlns:a16="http://schemas.microsoft.com/office/drawing/2014/main" id="{54AD8E4E-EB1F-0C53-60D3-D160A24A382A}"/>
              </a:ext>
            </a:extLst>
          </p:cNvPr>
          <p:cNvPicPr>
            <a:picLocks noChangeAspect="1"/>
          </p:cNvPicPr>
          <p:nvPr/>
        </p:nvPicPr>
        <p:blipFill>
          <a:blip r:embed="rId4"/>
          <a:stretch>
            <a:fillRect/>
          </a:stretch>
        </p:blipFill>
        <p:spPr>
          <a:xfrm>
            <a:off x="5314949" y="1680386"/>
            <a:ext cx="2901194" cy="3537408"/>
          </a:xfrm>
          <a:prstGeom prst="rect">
            <a:avLst/>
          </a:prstGeom>
        </p:spPr>
      </p:pic>
      <p:pic>
        <p:nvPicPr>
          <p:cNvPr id="19" name="Picture 18" descr="A person in a suit&#10;&#10;AI-generated content may be incorrect.">
            <a:extLst>
              <a:ext uri="{FF2B5EF4-FFF2-40B4-BE49-F238E27FC236}">
                <a16:creationId xmlns:a16="http://schemas.microsoft.com/office/drawing/2014/main" id="{3990AC7D-E7B8-92E6-EB30-1573C7A8269E}"/>
              </a:ext>
            </a:extLst>
          </p:cNvPr>
          <p:cNvPicPr>
            <a:picLocks noChangeAspect="1"/>
          </p:cNvPicPr>
          <p:nvPr/>
        </p:nvPicPr>
        <p:blipFill>
          <a:blip r:embed="rId5"/>
          <a:stretch>
            <a:fillRect/>
          </a:stretch>
        </p:blipFill>
        <p:spPr>
          <a:xfrm>
            <a:off x="13859795" y="1668411"/>
            <a:ext cx="2883311" cy="3484307"/>
          </a:xfrm>
          <a:prstGeom prst="rect">
            <a:avLst/>
          </a:prstGeom>
        </p:spPr>
      </p:pic>
      <p:pic>
        <p:nvPicPr>
          <p:cNvPr id="20" name="Picture 19" descr="A person smiling for a picture&#10;&#10;AI-generated content may be incorrect.">
            <a:extLst>
              <a:ext uri="{FF2B5EF4-FFF2-40B4-BE49-F238E27FC236}">
                <a16:creationId xmlns:a16="http://schemas.microsoft.com/office/drawing/2014/main" id="{4C4528BD-7E11-2B1F-1006-54A3DB07D665}"/>
              </a:ext>
            </a:extLst>
          </p:cNvPr>
          <p:cNvPicPr>
            <a:picLocks noChangeAspect="1"/>
          </p:cNvPicPr>
          <p:nvPr/>
        </p:nvPicPr>
        <p:blipFill>
          <a:blip r:embed="rId6"/>
          <a:stretch>
            <a:fillRect/>
          </a:stretch>
        </p:blipFill>
        <p:spPr>
          <a:xfrm>
            <a:off x="9509572" y="1672821"/>
            <a:ext cx="2910414" cy="3544972"/>
          </a:xfrm>
          <a:prstGeom prst="rect">
            <a:avLst/>
          </a:prstGeom>
        </p:spPr>
      </p:pic>
      <p:pic>
        <p:nvPicPr>
          <p:cNvPr id="24" name="Picture 23" descr="A person wearing glasses and a suit&#10;&#10;AI-generated content may be incorrect.">
            <a:extLst>
              <a:ext uri="{FF2B5EF4-FFF2-40B4-BE49-F238E27FC236}">
                <a16:creationId xmlns:a16="http://schemas.microsoft.com/office/drawing/2014/main" id="{A9D59FC2-F97C-9D14-457F-2A94D3354915}"/>
              </a:ext>
            </a:extLst>
          </p:cNvPr>
          <p:cNvPicPr>
            <a:picLocks noChangeAspect="1"/>
          </p:cNvPicPr>
          <p:nvPr/>
        </p:nvPicPr>
        <p:blipFill>
          <a:blip r:embed="rId7"/>
          <a:stretch>
            <a:fillRect/>
          </a:stretch>
        </p:blipFill>
        <p:spPr>
          <a:xfrm>
            <a:off x="1150814" y="1690076"/>
            <a:ext cx="2924909" cy="3536464"/>
          </a:xfrm>
          <a:prstGeom prst="rect">
            <a:avLst/>
          </a:prstGeom>
        </p:spPr>
      </p:pic>
    </p:spTree>
    <p:extLst>
      <p:ext uri="{BB962C8B-B14F-4D97-AF65-F5344CB8AC3E}">
        <p14:creationId xmlns:p14="http://schemas.microsoft.com/office/powerpoint/2010/main" val="1697357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867A-730A-2A1B-6EA9-0E77B41E1EE1}"/>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24A7D32C-2CD9-B988-6C40-E50E7611E010}"/>
              </a:ext>
            </a:extLst>
          </p:cNvPr>
          <p:cNvSpPr txBox="1"/>
          <p:nvPr/>
        </p:nvSpPr>
        <p:spPr>
          <a:xfrm>
            <a:off x="17803364" y="9693848"/>
            <a:ext cx="316112" cy="369332"/>
          </a:xfrm>
          <a:prstGeom prst="rect">
            <a:avLst/>
          </a:prstGeom>
          <a:noFill/>
        </p:spPr>
        <p:txBody>
          <a:bodyPr wrap="none" rtlCol="0">
            <a:spAutoFit/>
          </a:bodyPr>
          <a:lstStyle/>
          <a:p>
            <a:r>
              <a:rPr lang="en-US">
                <a:solidFill>
                  <a:schemeClr val="tx2">
                    <a:lumMod val="50000"/>
                  </a:schemeClr>
                </a:solidFill>
                <a:latin typeface="Montserrat" pitchFamily="2" charset="77"/>
              </a:rPr>
              <a:t>5</a:t>
            </a:r>
          </a:p>
        </p:txBody>
      </p:sp>
      <p:graphicFrame>
        <p:nvGraphicFramePr>
          <p:cNvPr id="44" name="Chart 43">
            <a:extLst>
              <a:ext uri="{FF2B5EF4-FFF2-40B4-BE49-F238E27FC236}">
                <a16:creationId xmlns:a16="http://schemas.microsoft.com/office/drawing/2014/main" id="{8E54154C-809A-3574-8702-19BD0CD47DB9}"/>
              </a:ext>
            </a:extLst>
          </p:cNvPr>
          <p:cNvGraphicFramePr/>
          <p:nvPr/>
        </p:nvGraphicFramePr>
        <p:xfrm>
          <a:off x="9831723" y="1811455"/>
          <a:ext cx="7030488" cy="5936117"/>
        </p:xfrm>
        <a:graphic>
          <a:graphicData uri="http://schemas.openxmlformats.org/drawingml/2006/chart">
            <c:chart xmlns:c="http://schemas.openxmlformats.org/drawingml/2006/chart" xmlns:r="http://schemas.openxmlformats.org/officeDocument/2006/relationships" r:id="rId3"/>
          </a:graphicData>
        </a:graphic>
      </p:graphicFrame>
      <p:grpSp>
        <p:nvGrpSpPr>
          <p:cNvPr id="45" name="Group 44">
            <a:extLst>
              <a:ext uri="{FF2B5EF4-FFF2-40B4-BE49-F238E27FC236}">
                <a16:creationId xmlns:a16="http://schemas.microsoft.com/office/drawing/2014/main" id="{665229A8-9119-0E0A-1262-A204688AE19A}"/>
              </a:ext>
            </a:extLst>
          </p:cNvPr>
          <p:cNvGrpSpPr/>
          <p:nvPr/>
        </p:nvGrpSpPr>
        <p:grpSpPr>
          <a:xfrm>
            <a:off x="8885078" y="7958589"/>
            <a:ext cx="9712670" cy="1732862"/>
            <a:chOff x="8182138" y="7625792"/>
            <a:chExt cx="9779286" cy="1732862"/>
          </a:xfrm>
        </p:grpSpPr>
        <p:grpSp>
          <p:nvGrpSpPr>
            <p:cNvPr id="6" name="Group 5">
              <a:extLst>
                <a:ext uri="{FF2B5EF4-FFF2-40B4-BE49-F238E27FC236}">
                  <a16:creationId xmlns:a16="http://schemas.microsoft.com/office/drawing/2014/main" id="{1AB6A458-E9E3-8236-C266-9FB6E19598AB}"/>
                </a:ext>
              </a:extLst>
            </p:cNvPr>
            <p:cNvGrpSpPr/>
            <p:nvPr/>
          </p:nvGrpSpPr>
          <p:grpSpPr>
            <a:xfrm>
              <a:off x="8668478" y="7687486"/>
              <a:ext cx="2993071" cy="1645156"/>
              <a:chOff x="8615408" y="7739787"/>
              <a:chExt cx="4025800" cy="2212800"/>
            </a:xfrm>
          </p:grpSpPr>
          <p:sp>
            <p:nvSpPr>
              <p:cNvPr id="42" name="Freeform 11">
                <a:extLst>
                  <a:ext uri="{FF2B5EF4-FFF2-40B4-BE49-F238E27FC236}">
                    <a16:creationId xmlns:a16="http://schemas.microsoft.com/office/drawing/2014/main" id="{9EFA63D8-0338-4FD0-CDC6-F972CA5B90D5}"/>
                  </a:ext>
                </a:extLst>
              </p:cNvPr>
              <p:cNvSpPr/>
              <p:nvPr/>
            </p:nvSpPr>
            <p:spPr>
              <a:xfrm>
                <a:off x="8615408" y="7739787"/>
                <a:ext cx="4025800" cy="2212800"/>
              </a:xfrm>
              <a:custGeom>
                <a:avLst/>
                <a:gdLst/>
                <a:ahLst/>
                <a:cxnLst/>
                <a:rect l="l" t="t" r="r" b="b"/>
                <a:pathLst>
                  <a:path w="4025800" h="2212800">
                    <a:moveTo>
                      <a:pt x="0" y="0"/>
                    </a:moveTo>
                    <a:lnTo>
                      <a:pt x="4025800" y="0"/>
                    </a:lnTo>
                    <a:lnTo>
                      <a:pt x="4025800" y="2212800"/>
                    </a:lnTo>
                    <a:lnTo>
                      <a:pt x="0" y="2212800"/>
                    </a:lnTo>
                    <a:close/>
                  </a:path>
                </a:pathLst>
              </a:custGeom>
              <a:solidFill>
                <a:srgbClr val="000000">
                  <a:alpha val="0"/>
                </a:srgbClr>
              </a:solidFill>
            </p:spPr>
            <p:txBody>
              <a:bodyPr/>
              <a:lstStyle/>
              <a:p>
                <a:endParaRPr lang="en-US"/>
              </a:p>
            </p:txBody>
          </p:sp>
          <p:sp>
            <p:nvSpPr>
              <p:cNvPr id="43" name="TextBox 12">
                <a:extLst>
                  <a:ext uri="{FF2B5EF4-FFF2-40B4-BE49-F238E27FC236}">
                    <a16:creationId xmlns:a16="http://schemas.microsoft.com/office/drawing/2014/main" id="{484404B0-2E5A-EAAA-4FB6-8D58C93766A2}"/>
                  </a:ext>
                </a:extLst>
              </p:cNvPr>
              <p:cNvSpPr txBox="1"/>
              <p:nvPr/>
            </p:nvSpPr>
            <p:spPr>
              <a:xfrm>
                <a:off x="8615408" y="7739787"/>
                <a:ext cx="4025800" cy="2212800"/>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8159"/>
                  </a:lnSpc>
                </a:pPr>
                <a:r>
                  <a:rPr lang="en-US" sz="6799" dirty="0">
                    <a:solidFill>
                      <a:srgbClr val="003153"/>
                    </a:solidFill>
                    <a:latin typeface="Montserrat"/>
                    <a:ea typeface="Montserrat"/>
                    <a:cs typeface="Montserrat"/>
                    <a:sym typeface="Montserrat"/>
                  </a:rPr>
                  <a:t>35%</a:t>
                </a:r>
              </a:p>
            </p:txBody>
          </p:sp>
        </p:grpSp>
        <p:grpSp>
          <p:nvGrpSpPr>
            <p:cNvPr id="7" name="Group 6">
              <a:extLst>
                <a:ext uri="{FF2B5EF4-FFF2-40B4-BE49-F238E27FC236}">
                  <a16:creationId xmlns:a16="http://schemas.microsoft.com/office/drawing/2014/main" id="{E4E0C206-648E-BB65-A1F0-F5133961D6F6}"/>
                </a:ext>
              </a:extLst>
            </p:cNvPr>
            <p:cNvGrpSpPr/>
            <p:nvPr/>
          </p:nvGrpSpPr>
          <p:grpSpPr>
            <a:xfrm>
              <a:off x="8182138" y="8692734"/>
              <a:ext cx="3965750" cy="479986"/>
              <a:chOff x="8129068" y="8745035"/>
              <a:chExt cx="5334091" cy="645600"/>
            </a:xfrm>
          </p:grpSpPr>
          <p:sp>
            <p:nvSpPr>
              <p:cNvPr id="40" name="Freeform 14">
                <a:extLst>
                  <a:ext uri="{FF2B5EF4-FFF2-40B4-BE49-F238E27FC236}">
                    <a16:creationId xmlns:a16="http://schemas.microsoft.com/office/drawing/2014/main" id="{E24846F6-FE80-EC9A-285A-AB89CF7EC8DE}"/>
                  </a:ext>
                </a:extLst>
              </p:cNvPr>
              <p:cNvSpPr/>
              <p:nvPr/>
            </p:nvSpPr>
            <p:spPr>
              <a:xfrm>
                <a:off x="8129068" y="8745035"/>
                <a:ext cx="5334091" cy="645600"/>
              </a:xfrm>
              <a:custGeom>
                <a:avLst/>
                <a:gdLst/>
                <a:ahLst/>
                <a:cxnLst/>
                <a:rect l="l" t="t" r="r" b="b"/>
                <a:pathLst>
                  <a:path w="5334091" h="645600">
                    <a:moveTo>
                      <a:pt x="0" y="0"/>
                    </a:moveTo>
                    <a:lnTo>
                      <a:pt x="5334091" y="0"/>
                    </a:lnTo>
                    <a:lnTo>
                      <a:pt x="5334091" y="645600"/>
                    </a:lnTo>
                    <a:lnTo>
                      <a:pt x="0" y="645600"/>
                    </a:lnTo>
                    <a:close/>
                  </a:path>
                </a:pathLst>
              </a:custGeom>
              <a:solidFill>
                <a:srgbClr val="000000">
                  <a:alpha val="0"/>
                </a:srgbClr>
              </a:solidFill>
            </p:spPr>
            <p:txBody>
              <a:bodyPr/>
              <a:lstStyle/>
              <a:p>
                <a:endParaRPr lang="en-US"/>
              </a:p>
            </p:txBody>
          </p:sp>
          <p:sp>
            <p:nvSpPr>
              <p:cNvPr id="41" name="TextBox 15">
                <a:extLst>
                  <a:ext uri="{FF2B5EF4-FFF2-40B4-BE49-F238E27FC236}">
                    <a16:creationId xmlns:a16="http://schemas.microsoft.com/office/drawing/2014/main" id="{18EA9809-A8CE-A79A-ACF1-66353097032A}"/>
                  </a:ext>
                </a:extLst>
              </p:cNvPr>
              <p:cNvSpPr txBox="1"/>
              <p:nvPr/>
            </p:nvSpPr>
            <p:spPr>
              <a:xfrm>
                <a:off x="8129068" y="8754560"/>
                <a:ext cx="5334091" cy="636075"/>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79"/>
                  </a:lnSpc>
                </a:pPr>
                <a:r>
                  <a:rPr lang="en-US" sz="2400" b="1" dirty="0">
                    <a:solidFill>
                      <a:srgbClr val="003153"/>
                    </a:solidFill>
                    <a:latin typeface="Montserrat Bold"/>
                    <a:ea typeface="Montserrat Bold"/>
                    <a:cs typeface="Montserrat Bold"/>
                    <a:sym typeface="Montserrat Bold"/>
                  </a:rPr>
                  <a:t>Management</a:t>
                </a:r>
              </a:p>
            </p:txBody>
          </p:sp>
        </p:grpSp>
        <p:grpSp>
          <p:nvGrpSpPr>
            <p:cNvPr id="8" name="Group 7">
              <a:extLst>
                <a:ext uri="{FF2B5EF4-FFF2-40B4-BE49-F238E27FC236}">
                  <a16:creationId xmlns:a16="http://schemas.microsoft.com/office/drawing/2014/main" id="{6408AAB8-DB77-3112-9A47-0A22698EBECB}"/>
                </a:ext>
              </a:extLst>
            </p:cNvPr>
            <p:cNvGrpSpPr/>
            <p:nvPr/>
          </p:nvGrpSpPr>
          <p:grpSpPr>
            <a:xfrm>
              <a:off x="11239191" y="7687486"/>
              <a:ext cx="1944262" cy="1645156"/>
              <a:chOff x="11186121" y="7739787"/>
              <a:chExt cx="2615110" cy="2212800"/>
            </a:xfrm>
          </p:grpSpPr>
          <p:sp>
            <p:nvSpPr>
              <p:cNvPr id="38" name="Freeform 17">
                <a:extLst>
                  <a:ext uri="{FF2B5EF4-FFF2-40B4-BE49-F238E27FC236}">
                    <a16:creationId xmlns:a16="http://schemas.microsoft.com/office/drawing/2014/main" id="{AA89C50C-2B5B-9AF9-0B88-A746F5D23243}"/>
                  </a:ext>
                </a:extLst>
              </p:cNvPr>
              <p:cNvSpPr/>
              <p:nvPr/>
            </p:nvSpPr>
            <p:spPr>
              <a:xfrm>
                <a:off x="11186121" y="7739787"/>
                <a:ext cx="2615110" cy="2212800"/>
              </a:xfrm>
              <a:custGeom>
                <a:avLst/>
                <a:gdLst/>
                <a:ahLst/>
                <a:cxnLst/>
                <a:rect l="l" t="t" r="r" b="b"/>
                <a:pathLst>
                  <a:path w="2615110" h="2212800">
                    <a:moveTo>
                      <a:pt x="0" y="0"/>
                    </a:moveTo>
                    <a:lnTo>
                      <a:pt x="2615110" y="0"/>
                    </a:lnTo>
                    <a:lnTo>
                      <a:pt x="2615110" y="2212800"/>
                    </a:lnTo>
                    <a:lnTo>
                      <a:pt x="0" y="2212800"/>
                    </a:lnTo>
                    <a:close/>
                  </a:path>
                </a:pathLst>
              </a:custGeom>
              <a:solidFill>
                <a:srgbClr val="000000">
                  <a:alpha val="0"/>
                </a:srgbClr>
              </a:solidFill>
            </p:spPr>
            <p:txBody>
              <a:bodyPr/>
              <a:lstStyle/>
              <a:p>
                <a:endParaRPr lang="en-US"/>
              </a:p>
            </p:txBody>
          </p:sp>
          <p:sp>
            <p:nvSpPr>
              <p:cNvPr id="39" name="TextBox 18">
                <a:extLst>
                  <a:ext uri="{FF2B5EF4-FFF2-40B4-BE49-F238E27FC236}">
                    <a16:creationId xmlns:a16="http://schemas.microsoft.com/office/drawing/2014/main" id="{25FBFF87-D132-37FC-A4B6-51B76A24B97A}"/>
                  </a:ext>
                </a:extLst>
              </p:cNvPr>
              <p:cNvSpPr txBox="1"/>
              <p:nvPr/>
            </p:nvSpPr>
            <p:spPr>
              <a:xfrm>
                <a:off x="11186121" y="7739787"/>
                <a:ext cx="2615110" cy="2212800"/>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7200"/>
                  </a:lnSpc>
                </a:pPr>
                <a:r>
                  <a:rPr lang="en-US" sz="6000" dirty="0">
                    <a:solidFill>
                      <a:srgbClr val="C5AD7C"/>
                    </a:solidFill>
                    <a:latin typeface="Montserrat"/>
                    <a:ea typeface="Montserrat"/>
                    <a:cs typeface="Montserrat"/>
                    <a:sym typeface="Montserrat"/>
                  </a:rPr>
                  <a:t>30%</a:t>
                </a:r>
              </a:p>
            </p:txBody>
          </p:sp>
        </p:grpSp>
        <p:grpSp>
          <p:nvGrpSpPr>
            <p:cNvPr id="9" name="Group 8">
              <a:extLst>
                <a:ext uri="{FF2B5EF4-FFF2-40B4-BE49-F238E27FC236}">
                  <a16:creationId xmlns:a16="http://schemas.microsoft.com/office/drawing/2014/main" id="{6CB229CC-8FC7-794A-B751-3B6C3F512A48}"/>
                </a:ext>
              </a:extLst>
            </p:cNvPr>
            <p:cNvGrpSpPr/>
            <p:nvPr/>
          </p:nvGrpSpPr>
          <p:grpSpPr>
            <a:xfrm>
              <a:off x="11337452" y="8692734"/>
              <a:ext cx="1664106" cy="479986"/>
              <a:chOff x="11284382" y="8745035"/>
              <a:chExt cx="2238289" cy="645600"/>
            </a:xfrm>
          </p:grpSpPr>
          <p:sp>
            <p:nvSpPr>
              <p:cNvPr id="36" name="Freeform 20">
                <a:extLst>
                  <a:ext uri="{FF2B5EF4-FFF2-40B4-BE49-F238E27FC236}">
                    <a16:creationId xmlns:a16="http://schemas.microsoft.com/office/drawing/2014/main" id="{8744274E-E263-545E-E425-154D9610A225}"/>
                  </a:ext>
                </a:extLst>
              </p:cNvPr>
              <p:cNvSpPr/>
              <p:nvPr/>
            </p:nvSpPr>
            <p:spPr>
              <a:xfrm>
                <a:off x="11284382" y="8745035"/>
                <a:ext cx="2238289" cy="645600"/>
              </a:xfrm>
              <a:custGeom>
                <a:avLst/>
                <a:gdLst/>
                <a:ahLst/>
                <a:cxnLst/>
                <a:rect l="l" t="t" r="r" b="b"/>
                <a:pathLst>
                  <a:path w="2238289" h="645600">
                    <a:moveTo>
                      <a:pt x="0" y="0"/>
                    </a:moveTo>
                    <a:lnTo>
                      <a:pt x="2238289" y="0"/>
                    </a:lnTo>
                    <a:lnTo>
                      <a:pt x="2238289" y="645600"/>
                    </a:lnTo>
                    <a:lnTo>
                      <a:pt x="0" y="645600"/>
                    </a:lnTo>
                    <a:close/>
                  </a:path>
                </a:pathLst>
              </a:custGeom>
              <a:solidFill>
                <a:srgbClr val="000000">
                  <a:alpha val="0"/>
                </a:srgbClr>
              </a:solidFill>
            </p:spPr>
            <p:txBody>
              <a:bodyPr/>
              <a:lstStyle/>
              <a:p>
                <a:endParaRPr lang="en-US"/>
              </a:p>
            </p:txBody>
          </p:sp>
          <p:sp>
            <p:nvSpPr>
              <p:cNvPr id="37" name="TextBox 21">
                <a:extLst>
                  <a:ext uri="{FF2B5EF4-FFF2-40B4-BE49-F238E27FC236}">
                    <a16:creationId xmlns:a16="http://schemas.microsoft.com/office/drawing/2014/main" id="{66267777-25C8-089E-E87F-C70D35A728C3}"/>
                  </a:ext>
                </a:extLst>
              </p:cNvPr>
              <p:cNvSpPr txBox="1"/>
              <p:nvPr/>
            </p:nvSpPr>
            <p:spPr>
              <a:xfrm>
                <a:off x="11284382" y="8754560"/>
                <a:ext cx="2238289" cy="636075"/>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79"/>
                  </a:lnSpc>
                </a:pPr>
                <a:r>
                  <a:rPr lang="en-US" sz="2400" b="1" dirty="0">
                    <a:solidFill>
                      <a:srgbClr val="C5AD7C"/>
                    </a:solidFill>
                    <a:latin typeface="Montserrat Bold"/>
                    <a:ea typeface="Montserrat Bold"/>
                    <a:cs typeface="Montserrat Bold"/>
                    <a:sym typeface="Montserrat Bold"/>
                  </a:rPr>
                  <a:t>Retail</a:t>
                </a:r>
              </a:p>
            </p:txBody>
          </p:sp>
        </p:grpSp>
        <p:grpSp>
          <p:nvGrpSpPr>
            <p:cNvPr id="10" name="Group 9">
              <a:extLst>
                <a:ext uri="{FF2B5EF4-FFF2-40B4-BE49-F238E27FC236}">
                  <a16:creationId xmlns:a16="http://schemas.microsoft.com/office/drawing/2014/main" id="{98D9DEB3-D5E9-3CD7-7C5B-CE53296959C7}"/>
                </a:ext>
              </a:extLst>
            </p:cNvPr>
            <p:cNvGrpSpPr/>
            <p:nvPr/>
          </p:nvGrpSpPr>
          <p:grpSpPr>
            <a:xfrm>
              <a:off x="14549381" y="7687490"/>
              <a:ext cx="3412043" cy="1645157"/>
              <a:chOff x="13835492" y="7739787"/>
              <a:chExt cx="4589333" cy="2212800"/>
            </a:xfrm>
          </p:grpSpPr>
          <p:sp>
            <p:nvSpPr>
              <p:cNvPr id="34" name="Freeform 23">
                <a:extLst>
                  <a:ext uri="{FF2B5EF4-FFF2-40B4-BE49-F238E27FC236}">
                    <a16:creationId xmlns:a16="http://schemas.microsoft.com/office/drawing/2014/main" id="{910C52BF-5F75-044E-CE81-D41825E05117}"/>
                  </a:ext>
                </a:extLst>
              </p:cNvPr>
              <p:cNvSpPr/>
              <p:nvPr/>
            </p:nvSpPr>
            <p:spPr>
              <a:xfrm>
                <a:off x="16411495" y="7739787"/>
                <a:ext cx="2013330" cy="2212800"/>
              </a:xfrm>
              <a:custGeom>
                <a:avLst/>
                <a:gdLst/>
                <a:ahLst/>
                <a:cxnLst/>
                <a:rect l="l" t="t" r="r" b="b"/>
                <a:pathLst>
                  <a:path w="2013330" h="2212800">
                    <a:moveTo>
                      <a:pt x="0" y="0"/>
                    </a:moveTo>
                    <a:lnTo>
                      <a:pt x="2013330" y="0"/>
                    </a:lnTo>
                    <a:lnTo>
                      <a:pt x="2013330" y="2212800"/>
                    </a:lnTo>
                    <a:lnTo>
                      <a:pt x="0" y="2212800"/>
                    </a:lnTo>
                    <a:close/>
                  </a:path>
                </a:pathLst>
              </a:custGeom>
              <a:solidFill>
                <a:srgbClr val="000000">
                  <a:alpha val="0"/>
                </a:srgbClr>
              </a:solidFill>
            </p:spPr>
            <p:txBody>
              <a:bodyPr/>
              <a:lstStyle/>
              <a:p>
                <a:endParaRPr lang="en-US"/>
              </a:p>
            </p:txBody>
          </p:sp>
          <p:sp>
            <p:nvSpPr>
              <p:cNvPr id="35" name="TextBox 24">
                <a:extLst>
                  <a:ext uri="{FF2B5EF4-FFF2-40B4-BE49-F238E27FC236}">
                    <a16:creationId xmlns:a16="http://schemas.microsoft.com/office/drawing/2014/main" id="{00C90E63-22F7-F724-3155-E4E78CB52564}"/>
                  </a:ext>
                </a:extLst>
              </p:cNvPr>
              <p:cNvSpPr txBox="1"/>
              <p:nvPr/>
            </p:nvSpPr>
            <p:spPr>
              <a:xfrm>
                <a:off x="13835492" y="7788428"/>
                <a:ext cx="3163130" cy="1313888"/>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7200"/>
                  </a:lnSpc>
                </a:pPr>
                <a:r>
                  <a:rPr lang="en-US" sz="6000" dirty="0">
                    <a:solidFill>
                      <a:schemeClr val="bg1">
                        <a:lumMod val="50000"/>
                      </a:schemeClr>
                    </a:solidFill>
                    <a:latin typeface="Montserrat"/>
                    <a:ea typeface="Montserrat"/>
                    <a:cs typeface="Montserrat"/>
                    <a:sym typeface="Montserrat"/>
                  </a:rPr>
                  <a:t>5%</a:t>
                </a:r>
              </a:p>
            </p:txBody>
          </p:sp>
        </p:grpSp>
        <p:grpSp>
          <p:nvGrpSpPr>
            <p:cNvPr id="11" name="Group 10">
              <a:extLst>
                <a:ext uri="{FF2B5EF4-FFF2-40B4-BE49-F238E27FC236}">
                  <a16:creationId xmlns:a16="http://schemas.microsoft.com/office/drawing/2014/main" id="{54653254-3BB0-26DB-A197-E604A06ACE07}"/>
                </a:ext>
              </a:extLst>
            </p:cNvPr>
            <p:cNvGrpSpPr/>
            <p:nvPr/>
          </p:nvGrpSpPr>
          <p:grpSpPr>
            <a:xfrm>
              <a:off x="15079731" y="8692738"/>
              <a:ext cx="2819605" cy="522475"/>
              <a:chOff x="14464129" y="8745035"/>
              <a:chExt cx="3792481" cy="702749"/>
            </a:xfrm>
          </p:grpSpPr>
          <p:sp>
            <p:nvSpPr>
              <p:cNvPr id="32" name="Freeform 26">
                <a:extLst>
                  <a:ext uri="{FF2B5EF4-FFF2-40B4-BE49-F238E27FC236}">
                    <a16:creationId xmlns:a16="http://schemas.microsoft.com/office/drawing/2014/main" id="{316E4C4C-DD99-AFE2-38D7-E4C5760DAA39}"/>
                  </a:ext>
                </a:extLst>
              </p:cNvPr>
              <p:cNvSpPr/>
              <p:nvPr/>
            </p:nvSpPr>
            <p:spPr>
              <a:xfrm>
                <a:off x="16656990" y="8745035"/>
                <a:ext cx="1599620" cy="645600"/>
              </a:xfrm>
              <a:custGeom>
                <a:avLst/>
                <a:gdLst/>
                <a:ahLst/>
                <a:cxnLst/>
                <a:rect l="l" t="t" r="r" b="b"/>
                <a:pathLst>
                  <a:path w="1599620" h="645600">
                    <a:moveTo>
                      <a:pt x="0" y="0"/>
                    </a:moveTo>
                    <a:lnTo>
                      <a:pt x="1599620" y="0"/>
                    </a:lnTo>
                    <a:lnTo>
                      <a:pt x="1599620" y="645600"/>
                    </a:lnTo>
                    <a:lnTo>
                      <a:pt x="0" y="645600"/>
                    </a:lnTo>
                    <a:close/>
                  </a:path>
                </a:pathLst>
              </a:custGeom>
              <a:solidFill>
                <a:srgbClr val="000000">
                  <a:alpha val="0"/>
                </a:srgbClr>
              </a:solidFill>
            </p:spPr>
            <p:txBody>
              <a:bodyPr/>
              <a:lstStyle/>
              <a:p>
                <a:endParaRPr lang="en-US"/>
              </a:p>
            </p:txBody>
          </p:sp>
          <p:sp>
            <p:nvSpPr>
              <p:cNvPr id="33" name="TextBox 27">
                <a:extLst>
                  <a:ext uri="{FF2B5EF4-FFF2-40B4-BE49-F238E27FC236}">
                    <a16:creationId xmlns:a16="http://schemas.microsoft.com/office/drawing/2014/main" id="{29A2F4EA-1B05-8BAA-4CDE-8200CC677286}"/>
                  </a:ext>
                </a:extLst>
              </p:cNvPr>
              <p:cNvSpPr txBox="1"/>
              <p:nvPr/>
            </p:nvSpPr>
            <p:spPr>
              <a:xfrm>
                <a:off x="14464129" y="8754559"/>
                <a:ext cx="1599621" cy="693225"/>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79"/>
                  </a:lnSpc>
                </a:pPr>
                <a:r>
                  <a:rPr lang="en-US" sz="2400" b="1" dirty="0">
                    <a:solidFill>
                      <a:schemeClr val="bg1">
                        <a:lumMod val="50000"/>
                      </a:schemeClr>
                    </a:solidFill>
                    <a:latin typeface="Arial Bold"/>
                    <a:ea typeface="Arial Bold"/>
                    <a:cs typeface="Arial Bold"/>
                    <a:sym typeface="Arial Bold"/>
                  </a:rPr>
                  <a:t>Funds</a:t>
                </a:r>
              </a:p>
            </p:txBody>
          </p:sp>
        </p:grpSp>
        <p:grpSp>
          <p:nvGrpSpPr>
            <p:cNvPr id="13" name="Group 12">
              <a:extLst>
                <a:ext uri="{FF2B5EF4-FFF2-40B4-BE49-F238E27FC236}">
                  <a16:creationId xmlns:a16="http://schemas.microsoft.com/office/drawing/2014/main" id="{896E85BF-3CCF-1B79-F23E-83EBBEF1F465}"/>
                </a:ext>
              </a:extLst>
            </p:cNvPr>
            <p:cNvGrpSpPr/>
            <p:nvPr/>
          </p:nvGrpSpPr>
          <p:grpSpPr>
            <a:xfrm>
              <a:off x="13078039" y="7625792"/>
              <a:ext cx="2565285" cy="1732862"/>
              <a:chOff x="13043649" y="7656806"/>
              <a:chExt cx="3450409" cy="2330768"/>
            </a:xfrm>
          </p:grpSpPr>
          <p:sp>
            <p:nvSpPr>
              <p:cNvPr id="30" name="Freeform 30">
                <a:extLst>
                  <a:ext uri="{FF2B5EF4-FFF2-40B4-BE49-F238E27FC236}">
                    <a16:creationId xmlns:a16="http://schemas.microsoft.com/office/drawing/2014/main" id="{A75CE31A-E926-B88D-88D3-C8C748041A52}"/>
                  </a:ext>
                </a:extLst>
              </p:cNvPr>
              <p:cNvSpPr/>
              <p:nvPr/>
            </p:nvSpPr>
            <p:spPr>
              <a:xfrm>
                <a:off x="13800751" y="7656806"/>
                <a:ext cx="2693307" cy="2212800"/>
              </a:xfrm>
              <a:custGeom>
                <a:avLst/>
                <a:gdLst/>
                <a:ahLst/>
                <a:cxnLst/>
                <a:rect l="l" t="t" r="r" b="b"/>
                <a:pathLst>
                  <a:path w="2693307" h="2212800">
                    <a:moveTo>
                      <a:pt x="0" y="0"/>
                    </a:moveTo>
                    <a:lnTo>
                      <a:pt x="2693307" y="0"/>
                    </a:lnTo>
                    <a:lnTo>
                      <a:pt x="2693307" y="2212800"/>
                    </a:lnTo>
                    <a:lnTo>
                      <a:pt x="0" y="2212800"/>
                    </a:lnTo>
                    <a:close/>
                  </a:path>
                </a:pathLst>
              </a:custGeom>
              <a:solidFill>
                <a:srgbClr val="000000">
                  <a:alpha val="0"/>
                </a:srgbClr>
              </a:solidFill>
            </p:spPr>
            <p:txBody>
              <a:bodyPr/>
              <a:lstStyle/>
              <a:p>
                <a:endParaRPr lang="en-US"/>
              </a:p>
            </p:txBody>
          </p:sp>
          <p:sp>
            <p:nvSpPr>
              <p:cNvPr id="31" name="TextBox 31">
                <a:extLst>
                  <a:ext uri="{FF2B5EF4-FFF2-40B4-BE49-F238E27FC236}">
                    <a16:creationId xmlns:a16="http://schemas.microsoft.com/office/drawing/2014/main" id="{7CFF7F7F-C315-4AA8-7BC9-CE341B80E3C1}"/>
                  </a:ext>
                </a:extLst>
              </p:cNvPr>
              <p:cNvSpPr txBox="1"/>
              <p:nvPr/>
            </p:nvSpPr>
            <p:spPr>
              <a:xfrm>
                <a:off x="13043649" y="7774774"/>
                <a:ext cx="2693306" cy="2212800"/>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7200"/>
                  </a:lnSpc>
                </a:pPr>
                <a:r>
                  <a:rPr lang="en-US" sz="6000" dirty="0">
                    <a:solidFill>
                      <a:schemeClr val="tx1">
                        <a:lumMod val="75000"/>
                        <a:lumOff val="25000"/>
                      </a:schemeClr>
                    </a:solidFill>
                    <a:latin typeface="Montserrat"/>
                    <a:ea typeface="Montserrat"/>
                    <a:cs typeface="Montserrat"/>
                    <a:sym typeface="Montserrat"/>
                  </a:rPr>
                  <a:t>30%</a:t>
                </a:r>
              </a:p>
            </p:txBody>
          </p:sp>
        </p:grpSp>
        <p:grpSp>
          <p:nvGrpSpPr>
            <p:cNvPr id="14" name="Group 13">
              <a:extLst>
                <a:ext uri="{FF2B5EF4-FFF2-40B4-BE49-F238E27FC236}">
                  <a16:creationId xmlns:a16="http://schemas.microsoft.com/office/drawing/2014/main" id="{27C43EEC-15F1-6875-686D-0A0430372AED}"/>
                </a:ext>
              </a:extLst>
            </p:cNvPr>
            <p:cNvGrpSpPr/>
            <p:nvPr/>
          </p:nvGrpSpPr>
          <p:grpSpPr>
            <a:xfrm>
              <a:off x="13195651" y="8692734"/>
              <a:ext cx="1740517" cy="479986"/>
              <a:chOff x="13168345" y="8745035"/>
              <a:chExt cx="2341065" cy="645600"/>
            </a:xfrm>
          </p:grpSpPr>
          <p:sp>
            <p:nvSpPr>
              <p:cNvPr id="28" name="Freeform 33">
                <a:extLst>
                  <a:ext uri="{FF2B5EF4-FFF2-40B4-BE49-F238E27FC236}">
                    <a16:creationId xmlns:a16="http://schemas.microsoft.com/office/drawing/2014/main" id="{0E4025D2-02D7-E9A1-A451-5E4B39211D4F}"/>
                  </a:ext>
                </a:extLst>
              </p:cNvPr>
              <p:cNvSpPr/>
              <p:nvPr/>
            </p:nvSpPr>
            <p:spPr>
              <a:xfrm>
                <a:off x="13204192" y="8745035"/>
                <a:ext cx="2305218" cy="645600"/>
              </a:xfrm>
              <a:custGeom>
                <a:avLst/>
                <a:gdLst/>
                <a:ahLst/>
                <a:cxnLst/>
                <a:rect l="l" t="t" r="r" b="b"/>
                <a:pathLst>
                  <a:path w="2305218" h="645600">
                    <a:moveTo>
                      <a:pt x="0" y="0"/>
                    </a:moveTo>
                    <a:lnTo>
                      <a:pt x="2305218" y="0"/>
                    </a:lnTo>
                    <a:lnTo>
                      <a:pt x="2305218" y="645600"/>
                    </a:lnTo>
                    <a:lnTo>
                      <a:pt x="0" y="645600"/>
                    </a:lnTo>
                    <a:close/>
                  </a:path>
                </a:pathLst>
              </a:custGeom>
              <a:solidFill>
                <a:srgbClr val="000000">
                  <a:alpha val="0"/>
                </a:srgbClr>
              </a:solidFill>
            </p:spPr>
            <p:txBody>
              <a:bodyPr/>
              <a:lstStyle/>
              <a:p>
                <a:endParaRPr lang="en-US"/>
              </a:p>
            </p:txBody>
          </p:sp>
          <p:sp>
            <p:nvSpPr>
              <p:cNvPr id="29" name="TextBox 34">
                <a:extLst>
                  <a:ext uri="{FF2B5EF4-FFF2-40B4-BE49-F238E27FC236}">
                    <a16:creationId xmlns:a16="http://schemas.microsoft.com/office/drawing/2014/main" id="{BB525A18-4FC2-F001-E4A0-897BB581C285}"/>
                  </a:ext>
                </a:extLst>
              </p:cNvPr>
              <p:cNvSpPr txBox="1"/>
              <p:nvPr/>
            </p:nvSpPr>
            <p:spPr>
              <a:xfrm>
                <a:off x="13168345" y="8754561"/>
                <a:ext cx="2305218" cy="636074"/>
              </a:xfrm>
              <a:prstGeom prst="rect">
                <a:avLst/>
              </a:prstGeom>
            </p:spPr>
            <p:txBody>
              <a:bodyPr lIns="0" tIns="0" rIns="0" bIns="0" rtlCol="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79"/>
                  </a:lnSpc>
                </a:pPr>
                <a:r>
                  <a:rPr lang="en-US" sz="2400" b="1" dirty="0">
                    <a:solidFill>
                      <a:schemeClr val="tx1">
                        <a:lumMod val="75000"/>
                        <a:lumOff val="25000"/>
                      </a:schemeClr>
                    </a:solidFill>
                    <a:latin typeface="Montserrat Bold"/>
                    <a:ea typeface="Montserrat Bold"/>
                    <a:cs typeface="Montserrat Bold"/>
                    <a:sym typeface="Montserrat Bold"/>
                  </a:rPr>
                  <a:t>Affiliates</a:t>
                </a:r>
              </a:p>
            </p:txBody>
          </p:sp>
        </p:grpSp>
      </p:grpSp>
      <p:grpSp>
        <p:nvGrpSpPr>
          <p:cNvPr id="48" name="Group 47">
            <a:extLst>
              <a:ext uri="{FF2B5EF4-FFF2-40B4-BE49-F238E27FC236}">
                <a16:creationId xmlns:a16="http://schemas.microsoft.com/office/drawing/2014/main" id="{49CA0E04-7E38-71C0-1AE6-4C32496B434A}"/>
              </a:ext>
            </a:extLst>
          </p:cNvPr>
          <p:cNvGrpSpPr/>
          <p:nvPr/>
        </p:nvGrpSpPr>
        <p:grpSpPr>
          <a:xfrm>
            <a:off x="0" y="0"/>
            <a:ext cx="18288000" cy="1645920"/>
            <a:chOff x="0" y="0"/>
            <a:chExt cx="18288000" cy="1645920"/>
          </a:xfrm>
        </p:grpSpPr>
        <p:sp>
          <p:nvSpPr>
            <p:cNvPr id="49" name="Title">
              <a:extLst>
                <a:ext uri="{FF2B5EF4-FFF2-40B4-BE49-F238E27FC236}">
                  <a16:creationId xmlns:a16="http://schemas.microsoft.com/office/drawing/2014/main" id="{CDEF7E83-B409-8963-5D64-FC795807C43D}"/>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DBC089"/>
                  </a:solidFill>
                  <a:latin typeface="Montserrat Bold"/>
                  <a:ea typeface="Calibri"/>
                  <a:cs typeface="Calibri"/>
                </a:rPr>
                <a:t>  </a:t>
              </a:r>
              <a:r>
                <a:rPr lang="en-US" sz="6000" b="1" dirty="0">
                  <a:solidFill>
                    <a:srgbClr val="C5AD7C"/>
                  </a:solidFill>
                  <a:latin typeface="Montserrat Bold"/>
                  <a:ea typeface="Calibri"/>
                  <a:cs typeface="Calibri"/>
                </a:rPr>
                <a:t>Capital Structure</a:t>
              </a:r>
            </a:p>
            <a:p>
              <a:endParaRPr lang="en-US" dirty="0"/>
            </a:p>
          </p:txBody>
        </p:sp>
        <p:cxnSp>
          <p:nvCxnSpPr>
            <p:cNvPr id="50" name="Straight Connector 49">
              <a:extLst>
                <a:ext uri="{FF2B5EF4-FFF2-40B4-BE49-F238E27FC236}">
                  <a16:creationId xmlns:a16="http://schemas.microsoft.com/office/drawing/2014/main" id="{FA06F64F-D4E6-DD78-82A9-9400D80ED46F}"/>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Logo - Top Right">
              <a:extLst>
                <a:ext uri="{FF2B5EF4-FFF2-40B4-BE49-F238E27FC236}">
                  <a16:creationId xmlns:a16="http://schemas.microsoft.com/office/drawing/2014/main" id="{28B647F9-E455-E0C9-D85B-66CC7C06DCF0}"/>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4"/>
              <a:stretch>
                <a:fillRect/>
              </a:stretch>
            </a:blipFill>
          </p:spPr>
          <p:txBody>
            <a:bodyPr/>
            <a:lstStyle/>
            <a:p>
              <a:endParaRPr lang="en-US"/>
            </a:p>
          </p:txBody>
        </p:sp>
      </p:grpSp>
      <p:cxnSp>
        <p:nvCxnSpPr>
          <p:cNvPr id="53" name="Straight Connector 52">
            <a:extLst>
              <a:ext uri="{FF2B5EF4-FFF2-40B4-BE49-F238E27FC236}">
                <a16:creationId xmlns:a16="http://schemas.microsoft.com/office/drawing/2014/main" id="{CBCF1C7C-AC5A-649F-CCFA-97185B192675}"/>
              </a:ext>
            </a:extLst>
          </p:cNvPr>
          <p:cNvCxnSpPr/>
          <p:nvPr/>
        </p:nvCxnSpPr>
        <p:spPr>
          <a:xfrm>
            <a:off x="8151591" y="2118360"/>
            <a:ext cx="0" cy="7423691"/>
          </a:xfrm>
          <a:prstGeom prst="line">
            <a:avLst/>
          </a:prstGeom>
          <a:ln w="28575">
            <a:solidFill>
              <a:srgbClr val="1D2C47"/>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9A1C7A8F-ED57-43BC-60D2-ED28CEBE92C0}"/>
              </a:ext>
            </a:extLst>
          </p:cNvPr>
          <p:cNvGraphicFramePr>
            <a:graphicFrameLocks noGrp="1"/>
          </p:cNvGraphicFramePr>
          <p:nvPr/>
        </p:nvGraphicFramePr>
        <p:xfrm>
          <a:off x="1031342" y="3695700"/>
          <a:ext cx="5883966" cy="2895600"/>
        </p:xfrm>
        <a:graphic>
          <a:graphicData uri="http://schemas.openxmlformats.org/drawingml/2006/table">
            <a:tbl>
              <a:tblPr firstRow="1" bandRow="1">
                <a:tableStyleId>{5940675A-B579-460E-94D1-54222C63F5DA}</a:tableStyleId>
              </a:tblPr>
              <a:tblGrid>
                <a:gridCol w="2941983">
                  <a:extLst>
                    <a:ext uri="{9D8B030D-6E8A-4147-A177-3AD203B41FA5}">
                      <a16:colId xmlns:a16="http://schemas.microsoft.com/office/drawing/2014/main" val="208790285"/>
                    </a:ext>
                  </a:extLst>
                </a:gridCol>
                <a:gridCol w="2941983">
                  <a:extLst>
                    <a:ext uri="{9D8B030D-6E8A-4147-A177-3AD203B41FA5}">
                      <a16:colId xmlns:a16="http://schemas.microsoft.com/office/drawing/2014/main" val="2206945784"/>
                    </a:ext>
                  </a:extLst>
                </a:gridCol>
              </a:tblGrid>
              <a:tr h="370840">
                <a:tc>
                  <a:txBody>
                    <a:bodyPr/>
                    <a:lstStyle/>
                    <a:p>
                      <a:r>
                        <a:rPr lang="en-US" sz="3200" dirty="0">
                          <a:solidFill>
                            <a:srgbClr val="283B5B"/>
                          </a:solidFill>
                          <a:latin typeface="Montserrat" pitchFamily="2" charset="77"/>
                        </a:rPr>
                        <a:t>Shares</a:t>
                      </a:r>
                    </a:p>
                  </a:txBody>
                  <a:tcPr>
                    <a:lnL w="12700" cmpd="sng">
                      <a:noFill/>
                    </a:lnL>
                    <a:lnR w="12700" cmpd="sng">
                      <a:noFill/>
                    </a:lnR>
                    <a:lnT w="12700" cmpd="sng">
                      <a:noFill/>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3200" dirty="0">
                          <a:solidFill>
                            <a:srgbClr val="283B5B"/>
                          </a:solidFill>
                          <a:latin typeface="Montserrat" pitchFamily="2" charset="77"/>
                        </a:rPr>
                        <a:t>49,587,883</a:t>
                      </a:r>
                    </a:p>
                  </a:txBody>
                  <a:tcPr>
                    <a:lnL w="12700" cmpd="sng">
                      <a:noFill/>
                    </a:lnL>
                    <a:lnR w="12700" cmpd="sng">
                      <a:noFill/>
                    </a:lnR>
                    <a:lnT w="12700" cmpd="sng">
                      <a:noFill/>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5683775"/>
                  </a:ext>
                </a:extLst>
              </a:tr>
              <a:tr h="370840">
                <a:tc>
                  <a:txBody>
                    <a:bodyPr/>
                    <a:lstStyle/>
                    <a:p>
                      <a:r>
                        <a:rPr lang="en-US" sz="3200" dirty="0">
                          <a:solidFill>
                            <a:srgbClr val="283B5B"/>
                          </a:solidFill>
                          <a:latin typeface="Montserrat" pitchFamily="2" charset="77"/>
                        </a:rPr>
                        <a:t>Warrants</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3200" dirty="0">
                          <a:solidFill>
                            <a:srgbClr val="283B5B"/>
                          </a:solidFill>
                          <a:latin typeface="Montserrat" pitchFamily="2" charset="77"/>
                        </a:rPr>
                        <a:t>10,570,788</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582623"/>
                  </a:ext>
                </a:extLst>
              </a:tr>
              <a:tr h="370840">
                <a:tc>
                  <a:txBody>
                    <a:bodyPr/>
                    <a:lstStyle/>
                    <a:p>
                      <a:r>
                        <a:rPr lang="en-US" sz="3200" dirty="0">
                          <a:solidFill>
                            <a:srgbClr val="283B5B"/>
                          </a:solidFill>
                          <a:latin typeface="Montserrat" pitchFamily="2" charset="77"/>
                        </a:rPr>
                        <a:t>Options</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3200" dirty="0">
                          <a:solidFill>
                            <a:srgbClr val="283B5B"/>
                          </a:solidFill>
                          <a:latin typeface="Montserrat" pitchFamily="2" charset="77"/>
                        </a:rPr>
                        <a:t>3,195,000</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01433"/>
                  </a:ext>
                </a:extLst>
              </a:tr>
              <a:tr h="370840">
                <a:tc>
                  <a:txBody>
                    <a:bodyPr/>
                    <a:lstStyle/>
                    <a:p>
                      <a:r>
                        <a:rPr lang="en-US" sz="3200" dirty="0">
                          <a:solidFill>
                            <a:srgbClr val="283B5B"/>
                          </a:solidFill>
                          <a:latin typeface="Montserrat" pitchFamily="2" charset="77"/>
                        </a:rPr>
                        <a:t>Fully Diluted</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3200" dirty="0">
                          <a:solidFill>
                            <a:srgbClr val="283B5B"/>
                          </a:solidFill>
                          <a:latin typeface="Montserrat" pitchFamily="2" charset="77"/>
                        </a:rPr>
                        <a:t>63,353,671</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3850301"/>
                  </a:ext>
                </a:extLst>
              </a:tr>
              <a:tr h="370840">
                <a:tc>
                  <a:txBody>
                    <a:bodyPr/>
                    <a:lstStyle/>
                    <a:p>
                      <a:r>
                        <a:rPr lang="en-US" sz="3200" dirty="0">
                          <a:solidFill>
                            <a:srgbClr val="283B5B"/>
                          </a:solidFill>
                          <a:latin typeface="Montserrat" pitchFamily="2" charset="77"/>
                        </a:rPr>
                        <a:t>MCAP</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3200" dirty="0">
                          <a:solidFill>
                            <a:srgbClr val="283B5B"/>
                          </a:solidFill>
                          <a:latin typeface="Montserrat" pitchFamily="2" charset="77"/>
                        </a:rPr>
                        <a:t>$8.4M</a:t>
                      </a:r>
                    </a:p>
                  </a:txBody>
                  <a:tcPr>
                    <a:lnL w="12700" cmpd="sng">
                      <a:noFill/>
                    </a:lnL>
                    <a:lnR w="12700" cmpd="sng">
                      <a:noFill/>
                    </a:lnR>
                    <a:lnT w="12700" cap="flat" cmpd="sng" algn="ctr">
                      <a:solidFill>
                        <a:srgbClr val="283B5B"/>
                      </a:solidFill>
                      <a:prstDash val="solid"/>
                      <a:round/>
                      <a:headEnd type="none" w="med" len="med"/>
                      <a:tailEnd type="none" w="med" len="med"/>
                    </a:lnT>
                    <a:lnB w="12700" cap="flat" cmpd="sng" algn="ctr">
                      <a:solidFill>
                        <a:srgbClr val="283B5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09979"/>
                  </a:ext>
                </a:extLst>
              </a:tr>
            </a:tbl>
          </a:graphicData>
        </a:graphic>
      </p:graphicFrame>
    </p:spTree>
    <p:extLst>
      <p:ext uri="{BB962C8B-B14F-4D97-AF65-F5344CB8AC3E}">
        <p14:creationId xmlns:p14="http://schemas.microsoft.com/office/powerpoint/2010/main" val="3763098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4E053-E496-5C1D-86A6-66CCC99A48C5}"/>
            </a:ext>
          </a:extLst>
        </p:cNvPr>
        <p:cNvGrpSpPr/>
        <p:nvPr/>
      </p:nvGrpSpPr>
      <p:grpSpPr>
        <a:xfrm>
          <a:off x="0" y="0"/>
          <a:ext cx="0" cy="0"/>
          <a:chOff x="0" y="0"/>
          <a:chExt cx="0" cy="0"/>
        </a:xfrm>
      </p:grpSpPr>
      <p:pic>
        <p:nvPicPr>
          <p:cNvPr id="2" name="Map">
            <a:extLst>
              <a:ext uri="{FF2B5EF4-FFF2-40B4-BE49-F238E27FC236}">
                <a16:creationId xmlns:a16="http://schemas.microsoft.com/office/drawing/2014/main" id="{279022E3-17CF-5807-90F0-CD6215D542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2892" y="2055569"/>
            <a:ext cx="8843753" cy="7732059"/>
          </a:xfrm>
          <a:prstGeom prst="rect">
            <a:avLst/>
          </a:prstGeom>
          <a:ln w="12700">
            <a:solidFill>
              <a:srgbClr val="C5AD7C"/>
            </a:solidFill>
          </a:ln>
          <a:effectLst/>
        </p:spPr>
      </p:pic>
      <p:sp>
        <p:nvSpPr>
          <p:cNvPr id="5" name="TextBox 4">
            <a:extLst>
              <a:ext uri="{FF2B5EF4-FFF2-40B4-BE49-F238E27FC236}">
                <a16:creationId xmlns:a16="http://schemas.microsoft.com/office/drawing/2014/main" id="{10C3EACE-5902-A7E9-9940-2C3E5C82491A}"/>
              </a:ext>
            </a:extLst>
          </p:cNvPr>
          <p:cNvSpPr txBox="1"/>
          <p:nvPr/>
        </p:nvSpPr>
        <p:spPr>
          <a:xfrm>
            <a:off x="10756832" y="3568519"/>
            <a:ext cx="7372262" cy="2846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b="1" dirty="0">
                <a:solidFill>
                  <a:srgbClr val="C6AD7C"/>
                </a:solidFill>
                <a:latin typeface="Montserrat Bold"/>
                <a:cs typeface="Segoe UI"/>
              </a:rPr>
              <a:t>Geology</a:t>
            </a:r>
            <a:r>
              <a:rPr lang="en-US" sz="3600" b="1" dirty="0">
                <a:solidFill>
                  <a:srgbClr val="DBC088"/>
                </a:solidFill>
                <a:latin typeface="Montserrat Bold"/>
                <a:cs typeface="Segoe UI"/>
              </a:rPr>
              <a:t> </a:t>
            </a:r>
            <a:r>
              <a:rPr lang="en-US" sz="2400" dirty="0">
                <a:latin typeface="Montserrat Bold"/>
                <a:cs typeface="Segoe UI"/>
              </a:rPr>
              <a:t>​</a:t>
            </a:r>
            <a:endParaRPr lang="en-US" dirty="0">
              <a:ea typeface="Calibri"/>
              <a:cs typeface="Calibri"/>
            </a:endParaRPr>
          </a:p>
          <a:p>
            <a:pPr marL="431800" lvl="1" indent="-215900">
              <a:buFont typeface="Arial,Sans-Serif"/>
              <a:buChar char="•"/>
            </a:pPr>
            <a:r>
              <a:rPr lang="en-US" sz="2400" dirty="0">
                <a:solidFill>
                  <a:srgbClr val="003152"/>
                </a:solidFill>
                <a:latin typeface="Montserrat"/>
                <a:cs typeface="Arial"/>
              </a:rPr>
              <a:t>A major trend for epithermal and porphyry deposits</a:t>
            </a:r>
          </a:p>
          <a:p>
            <a:pPr marL="431800" lvl="1" indent="-215900">
              <a:spcBef>
                <a:spcPts val="600"/>
              </a:spcBef>
              <a:buFont typeface="Arial,Sans-Serif"/>
              <a:buChar char="•"/>
            </a:pPr>
            <a:r>
              <a:rPr lang="en-US" sz="2400" dirty="0">
                <a:solidFill>
                  <a:srgbClr val="003152"/>
                </a:solidFill>
                <a:latin typeface="Montserrat"/>
                <a:cs typeface="Arial"/>
              </a:rPr>
              <a:t>The Stikine Terrane spans the Golden Triangle and the Toodoggone District, </a:t>
            </a:r>
            <a:r>
              <a:rPr lang="en-US" sz="2400" i="1" dirty="0">
                <a:solidFill>
                  <a:srgbClr val="003152"/>
                </a:solidFill>
                <a:latin typeface="Montserrat"/>
                <a:cs typeface="Arial"/>
              </a:rPr>
              <a:t>resembling a horseshoe shape</a:t>
            </a:r>
          </a:p>
        </p:txBody>
      </p:sp>
      <p:sp>
        <p:nvSpPr>
          <p:cNvPr id="10" name="TextBox 9">
            <a:extLst>
              <a:ext uri="{FF2B5EF4-FFF2-40B4-BE49-F238E27FC236}">
                <a16:creationId xmlns:a16="http://schemas.microsoft.com/office/drawing/2014/main" id="{6CFFD26C-F806-B037-3647-4717686DC2DF}"/>
              </a:ext>
            </a:extLst>
          </p:cNvPr>
          <p:cNvSpPr txBox="1"/>
          <p:nvPr/>
        </p:nvSpPr>
        <p:spPr>
          <a:xfrm>
            <a:off x="17803364" y="9693848"/>
            <a:ext cx="325730" cy="369332"/>
          </a:xfrm>
          <a:prstGeom prst="rect">
            <a:avLst/>
          </a:prstGeom>
          <a:noFill/>
        </p:spPr>
        <p:txBody>
          <a:bodyPr wrap="square" rtlCol="0">
            <a:spAutoFit/>
          </a:bodyPr>
          <a:lstStyle/>
          <a:p>
            <a:r>
              <a:rPr lang="en-US">
                <a:solidFill>
                  <a:schemeClr val="tx2">
                    <a:lumMod val="50000"/>
                  </a:schemeClr>
                </a:solidFill>
                <a:latin typeface="Montserrat" pitchFamily="2" charset="77"/>
              </a:rPr>
              <a:t>6</a:t>
            </a:r>
          </a:p>
        </p:txBody>
      </p:sp>
      <p:sp>
        <p:nvSpPr>
          <p:cNvPr id="11" name="TextBox 13">
            <a:extLst>
              <a:ext uri="{FF2B5EF4-FFF2-40B4-BE49-F238E27FC236}">
                <a16:creationId xmlns:a16="http://schemas.microsoft.com/office/drawing/2014/main" id="{8C91238A-D2F3-B06E-3CA3-FB8A42BB1818}"/>
              </a:ext>
            </a:extLst>
          </p:cNvPr>
          <p:cNvSpPr txBox="1"/>
          <p:nvPr/>
        </p:nvSpPr>
        <p:spPr>
          <a:xfrm>
            <a:off x="10861508" y="6415452"/>
            <a:ext cx="6795202" cy="3516700"/>
          </a:xfrm>
          <a:prstGeom prst="rect">
            <a:avLst/>
          </a:prstGeom>
        </p:spPr>
        <p:txBody>
          <a:bodyPr lIns="0" tIns="0" rIns="0" bIns="0" rtlCol="0" anchor="t"/>
          <a:lstStyle/>
          <a:p>
            <a:pPr>
              <a:lnSpc>
                <a:spcPct val="150000"/>
              </a:lnSpc>
            </a:pPr>
            <a:r>
              <a:rPr lang="en-US" sz="3600" b="1" dirty="0">
                <a:solidFill>
                  <a:srgbClr val="C5AD7C"/>
                </a:solidFill>
                <a:latin typeface="Montserrat Bold"/>
                <a:ea typeface="Montserrat Bold"/>
                <a:cs typeface="Montserrat Bold"/>
                <a:sym typeface="Montserrat Bold"/>
              </a:rPr>
              <a:t>Attractiveness</a:t>
            </a:r>
            <a:endParaRPr lang="en-US" sz="3600" dirty="0">
              <a:solidFill>
                <a:srgbClr val="C5AD7C"/>
              </a:solidFill>
              <a:ea typeface="Calibri"/>
              <a:cs typeface="Calibri"/>
            </a:endParaRPr>
          </a:p>
          <a:p>
            <a:pPr marL="431800" lvl="1" indent="-215900">
              <a:spcAft>
                <a:spcPts val="600"/>
              </a:spcAft>
              <a:buFont typeface="Arial"/>
              <a:buChar char="•"/>
            </a:pPr>
            <a:r>
              <a:rPr lang="en-US" sz="2400" b="1" dirty="0">
                <a:solidFill>
                  <a:srgbClr val="003152"/>
                </a:solidFill>
                <a:latin typeface="Montserrat"/>
                <a:ea typeface="Montserrat"/>
                <a:cs typeface="Times"/>
                <a:sym typeface="Montserrat"/>
              </a:rPr>
              <a:t>Increasing investment</a:t>
            </a:r>
            <a:r>
              <a:rPr lang="en-US" sz="2400" dirty="0">
                <a:solidFill>
                  <a:srgbClr val="003152"/>
                </a:solidFill>
                <a:latin typeface="Montserrat"/>
                <a:ea typeface="Montserrat"/>
                <a:cs typeface="Times"/>
                <a:sym typeface="Montserrat"/>
              </a:rPr>
              <a:t> across the Golden Horseshoe</a:t>
            </a:r>
            <a:endParaRPr lang="en-US" sz="2400" dirty="0">
              <a:solidFill>
                <a:srgbClr val="003152"/>
              </a:solidFill>
              <a:latin typeface="Montserrat"/>
              <a:ea typeface="Montserrat"/>
              <a:cs typeface="Times"/>
            </a:endParaRPr>
          </a:p>
          <a:p>
            <a:pPr marL="431800" lvl="1" indent="-215900">
              <a:spcBef>
                <a:spcPts val="600"/>
              </a:spcBef>
              <a:buFont typeface="Arial"/>
              <a:buChar char="•"/>
            </a:pPr>
            <a:r>
              <a:rPr lang="en-US" sz="2400" b="1" dirty="0">
                <a:solidFill>
                  <a:srgbClr val="003152"/>
                </a:solidFill>
                <a:latin typeface="Montserrat"/>
                <a:ea typeface="Montserrat"/>
                <a:cs typeface="Times"/>
                <a:sym typeface="Montserrat"/>
              </a:rPr>
              <a:t>Driving discovery</a:t>
            </a:r>
            <a:r>
              <a:rPr lang="en-US" sz="2400" dirty="0">
                <a:solidFill>
                  <a:srgbClr val="003152"/>
                </a:solidFill>
                <a:latin typeface="Montserrat"/>
                <a:ea typeface="Montserrat"/>
                <a:cs typeface="Times"/>
                <a:sym typeface="Montserrat"/>
              </a:rPr>
              <a:t> and project advancement</a:t>
            </a:r>
            <a:r>
              <a:rPr lang="en-US" sz="2400" dirty="0">
                <a:solidFill>
                  <a:schemeClr val="bg1"/>
                </a:solidFill>
                <a:latin typeface="Montserrat"/>
                <a:ea typeface="Montserrat"/>
                <a:cs typeface="Times"/>
                <a:sym typeface="Montserrat"/>
              </a:rPr>
              <a:t>.</a:t>
            </a:r>
          </a:p>
          <a:p>
            <a:pPr marL="431800" lvl="1" indent="-215900">
              <a:spcBef>
                <a:spcPts val="600"/>
              </a:spcBef>
              <a:buFont typeface="Arial"/>
              <a:buChar char="•"/>
            </a:pPr>
            <a:r>
              <a:rPr lang="en-US" sz="2400" b="1" dirty="0">
                <a:solidFill>
                  <a:srgbClr val="283B5B"/>
                </a:solidFill>
                <a:latin typeface="Montserrat"/>
                <a:ea typeface="Montserrat"/>
                <a:cs typeface="Times"/>
                <a:sym typeface="Montserrat"/>
              </a:rPr>
              <a:t>Tier One jurisdiction </a:t>
            </a:r>
            <a:r>
              <a:rPr lang="en-US" sz="2400" dirty="0">
                <a:solidFill>
                  <a:srgbClr val="283B5B"/>
                </a:solidFill>
                <a:latin typeface="Montserrat"/>
                <a:ea typeface="Montserrat"/>
                <a:cs typeface="Times"/>
                <a:sym typeface="Montserrat"/>
              </a:rPr>
              <a:t>with multilateral support for resource development.</a:t>
            </a:r>
          </a:p>
        </p:txBody>
      </p:sp>
      <p:sp>
        <p:nvSpPr>
          <p:cNvPr id="27" name="Freeform 15" hidden="1">
            <a:extLst>
              <a:ext uri="{FF2B5EF4-FFF2-40B4-BE49-F238E27FC236}">
                <a16:creationId xmlns:a16="http://schemas.microsoft.com/office/drawing/2014/main" id="{25EDC6D6-7F18-4B8C-3273-52E191A60684}"/>
              </a:ext>
            </a:extLst>
          </p:cNvPr>
          <p:cNvSpPr/>
          <p:nvPr/>
        </p:nvSpPr>
        <p:spPr>
          <a:xfrm>
            <a:off x="10427032" y="7031878"/>
            <a:ext cx="6337890" cy="1657350"/>
          </a:xfrm>
          <a:custGeom>
            <a:avLst/>
            <a:gdLst/>
            <a:ahLst/>
            <a:cxnLst/>
            <a:rect l="l" t="t" r="r" b="b"/>
            <a:pathLst>
              <a:path w="8450520" h="2209800">
                <a:moveTo>
                  <a:pt x="0" y="0"/>
                </a:moveTo>
                <a:lnTo>
                  <a:pt x="8450520" y="0"/>
                </a:lnTo>
                <a:lnTo>
                  <a:pt x="8450520" y="2209800"/>
                </a:lnTo>
                <a:lnTo>
                  <a:pt x="0" y="2209800"/>
                </a:lnTo>
                <a:close/>
              </a:path>
            </a:pathLst>
          </a:custGeom>
          <a:solidFill>
            <a:srgbClr val="000000">
              <a:alpha val="0"/>
            </a:srgbClr>
          </a:solidFill>
        </p:spPr>
        <p:txBody>
          <a:bodyPr/>
          <a:lstStyle/>
          <a:p>
            <a:endParaRPr lang="en-US"/>
          </a:p>
        </p:txBody>
      </p:sp>
      <p:grpSp>
        <p:nvGrpSpPr>
          <p:cNvPr id="30" name="Group 29">
            <a:extLst>
              <a:ext uri="{FF2B5EF4-FFF2-40B4-BE49-F238E27FC236}">
                <a16:creationId xmlns:a16="http://schemas.microsoft.com/office/drawing/2014/main" id="{747B6FC3-8BAF-5690-F634-2990615D4E50}"/>
              </a:ext>
            </a:extLst>
          </p:cNvPr>
          <p:cNvGrpSpPr/>
          <p:nvPr/>
        </p:nvGrpSpPr>
        <p:grpSpPr>
          <a:xfrm>
            <a:off x="524512" y="2550377"/>
            <a:ext cx="4296870" cy="6177987"/>
            <a:chOff x="1054861" y="1822481"/>
            <a:chExt cx="4296870" cy="6177987"/>
          </a:xfrm>
        </p:grpSpPr>
        <p:sp>
          <p:nvSpPr>
            <p:cNvPr id="24" name="Rectangle 23">
              <a:extLst>
                <a:ext uri="{FF2B5EF4-FFF2-40B4-BE49-F238E27FC236}">
                  <a16:creationId xmlns:a16="http://schemas.microsoft.com/office/drawing/2014/main" id="{0A6B99B6-9156-1630-C10C-A89A0F2C5CA7}"/>
                </a:ext>
              </a:extLst>
            </p:cNvPr>
            <p:cNvSpPr/>
            <p:nvPr/>
          </p:nvSpPr>
          <p:spPr>
            <a:xfrm>
              <a:off x="1054861" y="1822481"/>
              <a:ext cx="4190092" cy="6177987"/>
            </a:xfrm>
            <a:prstGeom prst="rect">
              <a:avLst/>
            </a:prstGeom>
            <a:solidFill>
              <a:schemeClr val="bg1">
                <a:alpha val="94231"/>
              </a:schemeClr>
            </a:solidFill>
            <a:ln w="12700">
              <a:solidFill>
                <a:srgbClr val="C5AD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1A06E3C-CE3B-00D8-5782-8FA749014936}"/>
                </a:ext>
              </a:extLst>
            </p:cNvPr>
            <p:cNvGrpSpPr/>
            <p:nvPr/>
          </p:nvGrpSpPr>
          <p:grpSpPr>
            <a:xfrm>
              <a:off x="1161639" y="1972902"/>
              <a:ext cx="4190092" cy="5867696"/>
              <a:chOff x="1161639" y="1972902"/>
              <a:chExt cx="4190092" cy="5867696"/>
            </a:xfrm>
          </p:grpSpPr>
          <p:sp>
            <p:nvSpPr>
              <p:cNvPr id="15" name="TextBox 11">
                <a:extLst>
                  <a:ext uri="{FF2B5EF4-FFF2-40B4-BE49-F238E27FC236}">
                    <a16:creationId xmlns:a16="http://schemas.microsoft.com/office/drawing/2014/main" id="{B8ED1A1C-365D-1792-48DC-6F6182A6E8D7}"/>
                  </a:ext>
                </a:extLst>
              </p:cNvPr>
              <p:cNvSpPr txBox="1"/>
              <p:nvPr/>
            </p:nvSpPr>
            <p:spPr>
              <a:xfrm>
                <a:off x="1712067" y="7051215"/>
                <a:ext cx="1848674" cy="7893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1600" dirty="0">
                    <a:solidFill>
                      <a:srgbClr val="003152"/>
                    </a:solidFill>
                    <a:latin typeface="Montserrat" pitchFamily="2" charset="77"/>
                    <a:ea typeface="+mn-lt"/>
                    <a:cs typeface="+mn-lt"/>
                  </a:rPr>
                  <a:t>Skitine Terrane</a:t>
                </a:r>
                <a:endParaRPr lang="en-US" sz="1600" dirty="0">
                  <a:solidFill>
                    <a:srgbClr val="003152"/>
                  </a:solidFill>
                  <a:latin typeface="Montserrat" pitchFamily="2" charset="77"/>
                </a:endParaRPr>
              </a:p>
              <a:p>
                <a:pPr algn="just">
                  <a:lnSpc>
                    <a:spcPct val="150000"/>
                  </a:lnSpc>
                </a:pPr>
                <a:r>
                  <a:rPr lang="en-US" sz="1600" dirty="0">
                    <a:solidFill>
                      <a:srgbClr val="003152"/>
                    </a:solidFill>
                    <a:latin typeface="Montserrat" pitchFamily="2" charset="77"/>
                    <a:ea typeface="+mn-lt"/>
                    <a:cs typeface="+mn-lt"/>
                  </a:rPr>
                  <a:t>Bowser Basin</a:t>
                </a:r>
                <a:endParaRPr lang="en-US" sz="1600" dirty="0">
                  <a:solidFill>
                    <a:srgbClr val="003152"/>
                  </a:solidFill>
                  <a:latin typeface="Montserrat" pitchFamily="2" charset="77"/>
                </a:endParaRPr>
              </a:p>
            </p:txBody>
          </p:sp>
          <p:sp>
            <p:nvSpPr>
              <p:cNvPr id="17" name="Rectangle 16">
                <a:extLst>
                  <a:ext uri="{FF2B5EF4-FFF2-40B4-BE49-F238E27FC236}">
                    <a16:creationId xmlns:a16="http://schemas.microsoft.com/office/drawing/2014/main" id="{2DBFE7D2-BE35-612F-D936-C5448B9B59FA}"/>
                  </a:ext>
                </a:extLst>
              </p:cNvPr>
              <p:cNvSpPr/>
              <p:nvPr/>
            </p:nvSpPr>
            <p:spPr>
              <a:xfrm>
                <a:off x="1283105" y="7157608"/>
                <a:ext cx="405580" cy="245806"/>
              </a:xfrm>
              <a:prstGeom prst="rect">
                <a:avLst/>
              </a:prstGeom>
              <a:solidFill>
                <a:srgbClr val="C7E8C5"/>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230CA2A1-9899-2787-7F8C-65008966894B}"/>
                  </a:ext>
                </a:extLst>
              </p:cNvPr>
              <p:cNvSpPr/>
              <p:nvPr/>
            </p:nvSpPr>
            <p:spPr>
              <a:xfrm>
                <a:off x="1283105" y="7509066"/>
                <a:ext cx="405580" cy="245806"/>
              </a:xfrm>
              <a:prstGeom prst="rect">
                <a:avLst/>
              </a:prstGeom>
              <a:solidFill>
                <a:srgbClr val="E8E8D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9">
                <a:extLst>
                  <a:ext uri="{FF2B5EF4-FFF2-40B4-BE49-F238E27FC236}">
                    <a16:creationId xmlns:a16="http://schemas.microsoft.com/office/drawing/2014/main" id="{BFCC0244-3AFD-8EF3-7113-6006BB7696DF}"/>
                  </a:ext>
                </a:extLst>
              </p:cNvPr>
              <p:cNvSpPr txBox="1"/>
              <p:nvPr/>
            </p:nvSpPr>
            <p:spPr>
              <a:xfrm>
                <a:off x="1161639" y="1972902"/>
                <a:ext cx="4190092" cy="50783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lphaUcPeriod"/>
                </a:pPr>
                <a:r>
                  <a:rPr lang="en-US" dirty="0">
                    <a:solidFill>
                      <a:srgbClr val="003152"/>
                    </a:solidFill>
                    <a:latin typeface="Montserrat"/>
                    <a:ea typeface="+mn-lt"/>
                    <a:cs typeface="+mn-lt"/>
                  </a:rPr>
                  <a:t>Newmont | Saddle North</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Teck | Schaft</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Teck &amp; Newmont | Galore Creek</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Newmont | Red Chris</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Torr Metals | Latham</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Seabridge | Bronson</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Skeena | Eskay</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Seabridge Gold | KSM</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Newmont | Brucejack</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Ascot | Premier</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Ascot | Red Mountain</a:t>
                </a:r>
                <a:endParaRPr lang="en-US" dirty="0">
                  <a:solidFill>
                    <a:srgbClr val="003152"/>
                  </a:solidFill>
                  <a:latin typeface="Montserrat"/>
                  <a:ea typeface="Calibri"/>
                  <a:cs typeface="Calibri"/>
                </a:endParaRPr>
              </a:p>
              <a:p>
                <a:pPr marL="342900" indent="-342900">
                  <a:buFont typeface="+mj-lt"/>
                  <a:buAutoNum type="alphaUcPeriod"/>
                </a:pPr>
                <a:r>
                  <a:rPr lang="en-US" dirty="0">
                    <a:solidFill>
                      <a:srgbClr val="003152"/>
                    </a:solidFill>
                    <a:latin typeface="Montserrat"/>
                    <a:ea typeface="+mn-lt"/>
                    <a:cs typeface="+mn-lt"/>
                  </a:rPr>
                  <a:t>Anyox</a:t>
                </a:r>
                <a:endParaRPr lang="en-US" dirty="0">
                  <a:solidFill>
                    <a:srgbClr val="003152"/>
                  </a:solidFill>
                  <a:latin typeface="Montserrat"/>
                  <a:ea typeface="Calibri"/>
                  <a:cs typeface="Calibri"/>
                </a:endParaRPr>
              </a:p>
              <a:p>
                <a:pPr marL="342900" indent="-342900">
                  <a:buFont typeface="+mj-lt"/>
                  <a:buAutoNum type="alphaUcPeriod"/>
                </a:pPr>
                <a:r>
                  <a:rPr lang="en-US" dirty="0">
                    <a:solidFill>
                      <a:srgbClr val="003152"/>
                    </a:solidFill>
                    <a:latin typeface="Montserrat"/>
                    <a:ea typeface="+mn-lt"/>
                    <a:cs typeface="+mn-lt"/>
                  </a:rPr>
                  <a:t>Thesis | Ranch</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Thesis | Lawyers</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Amarc | Joy</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Centerra | Kemess</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NorthWest Copper | Lorraine</a:t>
                </a:r>
                <a:endParaRPr lang="en-US" dirty="0">
                  <a:solidFill>
                    <a:srgbClr val="003152"/>
                  </a:solidFill>
                  <a:latin typeface="Montserrat"/>
                </a:endParaRPr>
              </a:p>
              <a:p>
                <a:pPr marL="342900" indent="-342900">
                  <a:buFont typeface="+mj-lt"/>
                  <a:buAutoNum type="alphaUcPeriod"/>
                </a:pPr>
                <a:r>
                  <a:rPr lang="en-US" dirty="0">
                    <a:solidFill>
                      <a:srgbClr val="003152"/>
                    </a:solidFill>
                    <a:latin typeface="Montserrat"/>
                    <a:ea typeface="+mn-lt"/>
                    <a:cs typeface="+mn-lt"/>
                  </a:rPr>
                  <a:t>Centerra | Mt. Milligan</a:t>
                </a:r>
                <a:endParaRPr lang="en-US" dirty="0">
                  <a:solidFill>
                    <a:srgbClr val="003152"/>
                  </a:solidFill>
                  <a:latin typeface="Montserrat"/>
                </a:endParaRPr>
              </a:p>
            </p:txBody>
          </p:sp>
        </p:grpSp>
      </p:grpSp>
      <p:grpSp>
        <p:nvGrpSpPr>
          <p:cNvPr id="22" name="Group 21">
            <a:extLst>
              <a:ext uri="{FF2B5EF4-FFF2-40B4-BE49-F238E27FC236}">
                <a16:creationId xmlns:a16="http://schemas.microsoft.com/office/drawing/2014/main" id="{82A49202-CF59-CF9C-6C35-1AB94573FB4B}"/>
              </a:ext>
            </a:extLst>
          </p:cNvPr>
          <p:cNvGrpSpPr/>
          <p:nvPr/>
        </p:nvGrpSpPr>
        <p:grpSpPr>
          <a:xfrm>
            <a:off x="0" y="0"/>
            <a:ext cx="18288000" cy="1645920"/>
            <a:chOff x="0" y="0"/>
            <a:chExt cx="18288000" cy="1645920"/>
          </a:xfrm>
        </p:grpSpPr>
        <p:sp>
          <p:nvSpPr>
            <p:cNvPr id="23" name="Title">
              <a:extLst>
                <a:ext uri="{FF2B5EF4-FFF2-40B4-BE49-F238E27FC236}">
                  <a16:creationId xmlns:a16="http://schemas.microsoft.com/office/drawing/2014/main" id="{4486A2F5-D5AC-CB8D-EFDE-65032E1B9644}"/>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DBC089"/>
                  </a:solidFill>
                  <a:latin typeface="Montserrat Bold"/>
                  <a:ea typeface="Calibri"/>
                  <a:cs typeface="Calibri"/>
                </a:rPr>
                <a:t>  </a:t>
              </a:r>
              <a:r>
                <a:rPr lang="en-US" sz="6000" b="1" dirty="0">
                  <a:solidFill>
                    <a:srgbClr val="C5AD7C"/>
                  </a:solidFill>
                  <a:latin typeface="Montserrat Bold"/>
                  <a:ea typeface="Calibri"/>
                  <a:cs typeface="Calibri"/>
                </a:rPr>
                <a:t>BC's Golden Horseshoe</a:t>
              </a:r>
            </a:p>
            <a:p>
              <a:endParaRPr lang="en-US" dirty="0"/>
            </a:p>
          </p:txBody>
        </p:sp>
        <p:cxnSp>
          <p:nvCxnSpPr>
            <p:cNvPr id="4" name="Straight Connector 3">
              <a:extLst>
                <a:ext uri="{FF2B5EF4-FFF2-40B4-BE49-F238E27FC236}">
                  <a16:creationId xmlns:a16="http://schemas.microsoft.com/office/drawing/2014/main" id="{2B0561CC-A19C-F44D-3077-F8EA856D957C}"/>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Logo - Top Right">
              <a:extLst>
                <a:ext uri="{FF2B5EF4-FFF2-40B4-BE49-F238E27FC236}">
                  <a16:creationId xmlns:a16="http://schemas.microsoft.com/office/drawing/2014/main" id="{2C6BCEAD-0272-82E8-0730-EA6AEA37199A}"/>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4"/>
              <a:stretch>
                <a:fillRect/>
              </a:stretch>
            </a:blipFill>
          </p:spPr>
          <p:txBody>
            <a:bodyPr/>
            <a:lstStyle/>
            <a:p>
              <a:endParaRPr lang="en-US"/>
            </a:p>
          </p:txBody>
        </p:sp>
      </p:grpSp>
      <p:sp>
        <p:nvSpPr>
          <p:cNvPr id="6" name="TextBox 5">
            <a:extLst>
              <a:ext uri="{FF2B5EF4-FFF2-40B4-BE49-F238E27FC236}">
                <a16:creationId xmlns:a16="http://schemas.microsoft.com/office/drawing/2014/main" id="{1314FBDF-5F2F-0E6C-593B-AF4384786847}"/>
              </a:ext>
            </a:extLst>
          </p:cNvPr>
          <p:cNvSpPr txBox="1"/>
          <p:nvPr/>
        </p:nvSpPr>
        <p:spPr>
          <a:xfrm>
            <a:off x="10650749" y="2460523"/>
            <a:ext cx="7216719" cy="1107996"/>
          </a:xfrm>
          <a:prstGeom prst="rect">
            <a:avLst/>
          </a:prstGeom>
          <a:noFill/>
        </p:spPr>
        <p:txBody>
          <a:bodyPr wrap="square">
            <a:spAutoFit/>
          </a:bodyPr>
          <a:lstStyle/>
          <a:p>
            <a:pPr marL="215900" lvl="1">
              <a:spcBef>
                <a:spcPts val="600"/>
              </a:spcBef>
            </a:pPr>
            <a:r>
              <a:rPr lang="en-US" sz="2400" b="1" i="1" dirty="0">
                <a:solidFill>
                  <a:srgbClr val="283B5B"/>
                </a:solidFill>
                <a:latin typeface="Montserrat"/>
                <a:ea typeface="Montserrat"/>
                <a:cs typeface="Times"/>
                <a:sym typeface="Montserrat"/>
              </a:rPr>
              <a:t>“One of the most attractive jurisdictions in the world” </a:t>
            </a:r>
            <a:r>
              <a:rPr lang="en-US" sz="1800" dirty="0">
                <a:solidFill>
                  <a:srgbClr val="283B5B"/>
                </a:solidFill>
                <a:latin typeface="Montserrat"/>
                <a:ea typeface="Montserrat"/>
                <a:cs typeface="Times"/>
                <a:sym typeface="Montserrat"/>
              </a:rPr>
              <a:t>– Head External Relations, Newmont North America (CBC Nov 6, 2025)</a:t>
            </a:r>
            <a:endParaRPr lang="en-US" sz="1800" dirty="0">
              <a:solidFill>
                <a:srgbClr val="283B5B"/>
              </a:solidFill>
              <a:latin typeface="Montserrat"/>
              <a:ea typeface="Montserrat"/>
              <a:cs typeface="Times"/>
            </a:endParaRPr>
          </a:p>
        </p:txBody>
      </p:sp>
    </p:spTree>
    <p:extLst>
      <p:ext uri="{BB962C8B-B14F-4D97-AF65-F5344CB8AC3E}">
        <p14:creationId xmlns:p14="http://schemas.microsoft.com/office/powerpoint/2010/main" val="415987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8DBB3-CFEA-C867-CD7C-645B5C0C386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7DEFD05-7554-A412-1A9B-9FD946689FB7}"/>
              </a:ext>
            </a:extLst>
          </p:cNvPr>
          <p:cNvGrpSpPr/>
          <p:nvPr/>
        </p:nvGrpSpPr>
        <p:grpSpPr>
          <a:xfrm>
            <a:off x="9027209" y="9661667"/>
            <a:ext cx="6632029" cy="2578495"/>
            <a:chOff x="0" y="0"/>
            <a:chExt cx="4974879" cy="1408520"/>
          </a:xfrm>
        </p:grpSpPr>
        <p:sp>
          <p:nvSpPr>
            <p:cNvPr id="3" name="Freeform 3" hidden="1">
              <a:extLst>
                <a:ext uri="{FF2B5EF4-FFF2-40B4-BE49-F238E27FC236}">
                  <a16:creationId xmlns:a16="http://schemas.microsoft.com/office/drawing/2014/main" id="{7732162E-91AF-7D8B-F773-5B5C350A77B2}"/>
                </a:ext>
              </a:extLst>
            </p:cNvPr>
            <p:cNvSpPr/>
            <p:nvPr/>
          </p:nvSpPr>
          <p:spPr>
            <a:xfrm>
              <a:off x="0" y="0"/>
              <a:ext cx="4974879" cy="1408521"/>
            </a:xfrm>
            <a:custGeom>
              <a:avLst/>
              <a:gdLst/>
              <a:ahLst/>
              <a:cxnLst/>
              <a:rect l="l" t="t" r="r" b="b"/>
              <a:pathLst>
                <a:path w="4974879" h="1408521">
                  <a:moveTo>
                    <a:pt x="4850419" y="1408520"/>
                  </a:moveTo>
                  <a:lnTo>
                    <a:pt x="124460" y="1408520"/>
                  </a:lnTo>
                  <a:cubicBezTo>
                    <a:pt x="55880" y="1408520"/>
                    <a:pt x="0" y="1352640"/>
                    <a:pt x="0" y="1284060"/>
                  </a:cubicBezTo>
                  <a:lnTo>
                    <a:pt x="0" y="124460"/>
                  </a:lnTo>
                  <a:cubicBezTo>
                    <a:pt x="0" y="55880"/>
                    <a:pt x="55880" y="0"/>
                    <a:pt x="124460" y="0"/>
                  </a:cubicBezTo>
                  <a:lnTo>
                    <a:pt x="4850419" y="0"/>
                  </a:lnTo>
                  <a:cubicBezTo>
                    <a:pt x="4918999" y="0"/>
                    <a:pt x="4974879" y="55880"/>
                    <a:pt x="4974879" y="124460"/>
                  </a:cubicBezTo>
                  <a:lnTo>
                    <a:pt x="4974879" y="1284061"/>
                  </a:lnTo>
                  <a:cubicBezTo>
                    <a:pt x="4974879" y="1352640"/>
                    <a:pt x="4918999" y="1408521"/>
                    <a:pt x="4850419" y="1408521"/>
                  </a:cubicBezTo>
                  <a:close/>
                </a:path>
              </a:pathLst>
            </a:custGeom>
            <a:solidFill>
              <a:srgbClr val="303E5B"/>
            </a:solidFill>
          </p:spPr>
          <p:txBody>
            <a:bodyPr/>
            <a:lstStyle/>
            <a:p>
              <a:endParaRPr lang="en-US"/>
            </a:p>
          </p:txBody>
        </p:sp>
      </p:grpSp>
      <p:sp>
        <p:nvSpPr>
          <p:cNvPr id="11" name="TextBox 10">
            <a:extLst>
              <a:ext uri="{FF2B5EF4-FFF2-40B4-BE49-F238E27FC236}">
                <a16:creationId xmlns:a16="http://schemas.microsoft.com/office/drawing/2014/main" id="{139A9798-AFFD-A322-82E3-3828833114F2}"/>
              </a:ext>
            </a:extLst>
          </p:cNvPr>
          <p:cNvSpPr txBox="1"/>
          <p:nvPr/>
        </p:nvSpPr>
        <p:spPr>
          <a:xfrm>
            <a:off x="17803364" y="9693848"/>
            <a:ext cx="320922" cy="369332"/>
          </a:xfrm>
          <a:prstGeom prst="rect">
            <a:avLst/>
          </a:prstGeom>
          <a:noFill/>
        </p:spPr>
        <p:txBody>
          <a:bodyPr wrap="none" rtlCol="0">
            <a:spAutoFit/>
          </a:bodyPr>
          <a:lstStyle/>
          <a:p>
            <a:r>
              <a:rPr lang="en-US" dirty="0">
                <a:solidFill>
                  <a:srgbClr val="283B5B"/>
                </a:solidFill>
                <a:latin typeface="Montserrat" pitchFamily="2" charset="77"/>
              </a:rPr>
              <a:t>7</a:t>
            </a:r>
          </a:p>
        </p:txBody>
      </p:sp>
      <p:grpSp>
        <p:nvGrpSpPr>
          <p:cNvPr id="31" name="Group 30">
            <a:extLst>
              <a:ext uri="{FF2B5EF4-FFF2-40B4-BE49-F238E27FC236}">
                <a16:creationId xmlns:a16="http://schemas.microsoft.com/office/drawing/2014/main" id="{750193A6-134E-E2D7-A7D6-2354B673CA14}"/>
              </a:ext>
            </a:extLst>
          </p:cNvPr>
          <p:cNvGrpSpPr/>
          <p:nvPr/>
        </p:nvGrpSpPr>
        <p:grpSpPr>
          <a:xfrm>
            <a:off x="0" y="0"/>
            <a:ext cx="18288000" cy="1645920"/>
            <a:chOff x="0" y="0"/>
            <a:chExt cx="18288000" cy="1645920"/>
          </a:xfrm>
        </p:grpSpPr>
        <p:sp>
          <p:nvSpPr>
            <p:cNvPr id="32" name="Title">
              <a:extLst>
                <a:ext uri="{FF2B5EF4-FFF2-40B4-BE49-F238E27FC236}">
                  <a16:creationId xmlns:a16="http://schemas.microsoft.com/office/drawing/2014/main" id="{217B5D80-DC65-DD22-3C8A-C655BC8D857E}"/>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DBC089"/>
                  </a:solidFill>
                  <a:latin typeface="Montserrat Bold"/>
                  <a:ea typeface="Calibri"/>
                  <a:cs typeface="Calibri"/>
                </a:rPr>
                <a:t>  </a:t>
              </a:r>
              <a:r>
                <a:rPr lang="en-US" sz="6000" b="1" dirty="0">
                  <a:solidFill>
                    <a:srgbClr val="C5AD7C"/>
                  </a:solidFill>
                  <a:latin typeface="Montserrat Bold"/>
                  <a:ea typeface="Calibri"/>
                  <a:cs typeface="Calibri"/>
                </a:rPr>
                <a:t>The Toodoggone</a:t>
              </a:r>
            </a:p>
            <a:p>
              <a:endParaRPr lang="en-US" dirty="0"/>
            </a:p>
          </p:txBody>
        </p:sp>
        <p:cxnSp>
          <p:nvCxnSpPr>
            <p:cNvPr id="34" name="Straight Connector 33">
              <a:extLst>
                <a:ext uri="{FF2B5EF4-FFF2-40B4-BE49-F238E27FC236}">
                  <a16:creationId xmlns:a16="http://schemas.microsoft.com/office/drawing/2014/main" id="{40DEFF8C-AFE6-53A5-380E-9C147216CC3C}"/>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Logo - Top Right">
              <a:extLst>
                <a:ext uri="{FF2B5EF4-FFF2-40B4-BE49-F238E27FC236}">
                  <a16:creationId xmlns:a16="http://schemas.microsoft.com/office/drawing/2014/main" id="{9FC89DFC-FEC9-8594-DE29-8D7BACD96856}"/>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grpSp>
        <p:nvGrpSpPr>
          <p:cNvPr id="7" name="Group 6">
            <a:extLst>
              <a:ext uri="{FF2B5EF4-FFF2-40B4-BE49-F238E27FC236}">
                <a16:creationId xmlns:a16="http://schemas.microsoft.com/office/drawing/2014/main" id="{190D5976-61C9-358A-233A-2FCF59736AD5}"/>
              </a:ext>
            </a:extLst>
          </p:cNvPr>
          <p:cNvGrpSpPr/>
          <p:nvPr/>
        </p:nvGrpSpPr>
        <p:grpSpPr>
          <a:xfrm>
            <a:off x="11492918" y="2403518"/>
            <a:ext cx="6841933" cy="6634680"/>
            <a:chOff x="8762403" y="3485814"/>
            <a:chExt cx="8980286" cy="6080470"/>
          </a:xfrm>
        </p:grpSpPr>
        <p:sp>
          <p:nvSpPr>
            <p:cNvPr id="48" name="TextBox 13">
              <a:extLst>
                <a:ext uri="{FF2B5EF4-FFF2-40B4-BE49-F238E27FC236}">
                  <a16:creationId xmlns:a16="http://schemas.microsoft.com/office/drawing/2014/main" id="{E66F9420-71F2-2380-00C7-66879FF82EA0}"/>
                </a:ext>
              </a:extLst>
            </p:cNvPr>
            <p:cNvSpPr txBox="1"/>
            <p:nvPr/>
          </p:nvSpPr>
          <p:spPr>
            <a:xfrm>
              <a:off x="8873110" y="3485814"/>
              <a:ext cx="8841077" cy="1316516"/>
            </a:xfrm>
            <a:prstGeom prst="rect">
              <a:avLst/>
            </a:prstGeom>
          </p:spPr>
          <p:txBody>
            <a:bodyPr lIns="0" tIns="0" rIns="0" bIns="0" rtlCol="0" anchor="t"/>
            <a:lstStyle/>
            <a:p>
              <a:pPr>
                <a:lnSpc>
                  <a:spcPct val="150000"/>
                </a:lnSpc>
              </a:pPr>
              <a:r>
                <a:rPr lang="en-US" sz="3000" b="1" dirty="0">
                  <a:solidFill>
                    <a:srgbClr val="C5AD7C"/>
                  </a:solidFill>
                  <a:latin typeface="Montserrat Bold"/>
                  <a:ea typeface="Montserrat Bold"/>
                  <a:cs typeface="Montserrat Bold"/>
                  <a:sym typeface="Montserrat Bold"/>
                </a:rPr>
                <a:t>Proven Prospectivity</a:t>
              </a:r>
              <a:endParaRPr lang="en-US" sz="3000" dirty="0">
                <a:solidFill>
                  <a:srgbClr val="C5AD7C"/>
                </a:solidFill>
                <a:ea typeface="Calibri"/>
                <a:cs typeface="Calibri"/>
              </a:endParaRPr>
            </a:p>
            <a:p>
              <a:pPr marL="358775" lvl="1" indent="-346075">
                <a:lnSpc>
                  <a:spcPts val="2400"/>
                </a:lnSpc>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~10M oz Au discovered over last 8 years</a:t>
              </a:r>
            </a:p>
            <a:p>
              <a:pPr marL="358775" lvl="1" indent="-346075">
                <a:lnSpc>
                  <a:spcPts val="2400"/>
                </a:lnSpc>
                <a:spcAft>
                  <a:spcPts val="600"/>
                </a:spcAft>
                <a:buFont typeface="Arial" panose="020B0604020202020204" pitchFamily="34" charset="0"/>
                <a:buChar char="•"/>
              </a:pPr>
              <a:r>
                <a:rPr lang="en-US" sz="2400" dirty="0">
                  <a:solidFill>
                    <a:srgbClr val="003152"/>
                  </a:solidFill>
                  <a:latin typeface="Montserrat"/>
                  <a:cs typeface="Arial"/>
                </a:rPr>
                <a:t>Major trend for epithermal and porphyry deposits</a:t>
              </a:r>
            </a:p>
            <a:p>
              <a:pPr marL="358775" lvl="1" indent="-346075">
                <a:lnSpc>
                  <a:spcPts val="2400"/>
                </a:lnSpc>
                <a:spcAft>
                  <a:spcPts val="600"/>
                </a:spcAft>
                <a:buFont typeface="Arial" panose="020B0604020202020204" pitchFamily="34" charset="0"/>
                <a:buChar char="•"/>
              </a:pPr>
              <a:endParaRPr lang="en-US" sz="2400" dirty="0">
                <a:solidFill>
                  <a:srgbClr val="003153"/>
                </a:solidFill>
                <a:latin typeface="Montserrat"/>
                <a:ea typeface="Montserrat"/>
                <a:cs typeface="Times"/>
              </a:endParaRPr>
            </a:p>
          </p:txBody>
        </p:sp>
        <p:sp>
          <p:nvSpPr>
            <p:cNvPr id="49" name="TextBox 13">
              <a:extLst>
                <a:ext uri="{FF2B5EF4-FFF2-40B4-BE49-F238E27FC236}">
                  <a16:creationId xmlns:a16="http://schemas.microsoft.com/office/drawing/2014/main" id="{5B763BF6-FFFE-6C3B-F922-B6B952FE31DA}"/>
                </a:ext>
              </a:extLst>
            </p:cNvPr>
            <p:cNvSpPr txBox="1"/>
            <p:nvPr/>
          </p:nvSpPr>
          <p:spPr>
            <a:xfrm>
              <a:off x="8858673" y="5006487"/>
              <a:ext cx="8326978" cy="1640540"/>
            </a:xfrm>
            <a:prstGeom prst="rect">
              <a:avLst/>
            </a:prstGeom>
          </p:spPr>
          <p:txBody>
            <a:bodyPr lIns="0" tIns="0" rIns="0" bIns="0" rtlCol="0" anchor="t"/>
            <a:lstStyle/>
            <a:p>
              <a:pPr>
                <a:lnSpc>
                  <a:spcPct val="150000"/>
                </a:lnSpc>
              </a:pPr>
              <a:r>
                <a:rPr lang="en-US" sz="3000" b="1" dirty="0">
                  <a:solidFill>
                    <a:srgbClr val="C5AD7C"/>
                  </a:solidFill>
                  <a:latin typeface="Montserrat Bold"/>
                  <a:ea typeface="Montserrat Bold"/>
                  <a:cs typeface="Montserrat Bold"/>
                  <a:sym typeface="Montserrat Bold"/>
                </a:rPr>
                <a:t>Discovery</a:t>
              </a:r>
              <a:endParaRPr lang="en-US" sz="3000" dirty="0">
                <a:solidFill>
                  <a:srgbClr val="C5AD7C"/>
                </a:solidFill>
                <a:ea typeface="Calibri"/>
                <a:cs typeface="Calibri"/>
              </a:endParaRPr>
            </a:p>
            <a:p>
              <a:pPr marL="358775" lvl="1" indent="-346075">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Several gold, copper-gold discoveries in 2024/2025, including Lawyers-Ranch, JD, Aurora, and </a:t>
              </a:r>
              <a:r>
                <a:rPr lang="en-US" sz="2400" b="1" dirty="0">
                  <a:solidFill>
                    <a:srgbClr val="003153"/>
                  </a:solidFill>
                  <a:latin typeface="Montserrat"/>
                  <a:ea typeface="Montserrat"/>
                  <a:cs typeface="Times"/>
                  <a:sym typeface="Montserrat"/>
                </a:rPr>
                <a:t>Williams</a:t>
              </a:r>
            </a:p>
            <a:p>
              <a:pPr marL="431800" lvl="1" indent="-215900">
                <a:lnSpc>
                  <a:spcPts val="2400"/>
                </a:lnSpc>
                <a:buFont typeface="Arial"/>
                <a:buChar char="•"/>
              </a:pPr>
              <a:r>
                <a:rPr lang="en-US" sz="2000" dirty="0">
                  <a:solidFill>
                    <a:schemeClr val="bg1"/>
                  </a:solidFill>
                  <a:latin typeface="Montserrat"/>
                  <a:ea typeface="Montserrat"/>
                  <a:cs typeface="Times"/>
                  <a:sym typeface="Montserrat"/>
                </a:rPr>
                <a:t>.</a:t>
              </a:r>
              <a:endParaRPr lang="en-US" sz="2000" dirty="0">
                <a:solidFill>
                  <a:schemeClr val="bg1"/>
                </a:solidFill>
                <a:latin typeface="Montserrat"/>
                <a:ea typeface="Montserrat"/>
                <a:cs typeface="Times"/>
              </a:endParaRPr>
            </a:p>
          </p:txBody>
        </p:sp>
        <p:sp>
          <p:nvSpPr>
            <p:cNvPr id="52" name="TextBox 13">
              <a:extLst>
                <a:ext uri="{FF2B5EF4-FFF2-40B4-BE49-F238E27FC236}">
                  <a16:creationId xmlns:a16="http://schemas.microsoft.com/office/drawing/2014/main" id="{613C39AA-5923-58AD-E4CE-9E4BE35F421F}"/>
                </a:ext>
              </a:extLst>
            </p:cNvPr>
            <p:cNvSpPr txBox="1"/>
            <p:nvPr/>
          </p:nvSpPr>
          <p:spPr>
            <a:xfrm>
              <a:off x="8792120" y="6608185"/>
              <a:ext cx="8326978" cy="1438543"/>
            </a:xfrm>
            <a:prstGeom prst="rect">
              <a:avLst/>
            </a:prstGeom>
          </p:spPr>
          <p:txBody>
            <a:bodyPr lIns="0" tIns="0" rIns="0" bIns="0" rtlCol="0" anchor="t"/>
            <a:lstStyle/>
            <a:p>
              <a:pPr>
                <a:lnSpc>
                  <a:spcPct val="150000"/>
                </a:lnSpc>
              </a:pPr>
              <a:r>
                <a:rPr lang="en-US" sz="3000" b="1" dirty="0">
                  <a:solidFill>
                    <a:srgbClr val="C5AD7C"/>
                  </a:solidFill>
                  <a:latin typeface="Montserrat Bold"/>
                  <a:ea typeface="Montserrat Bold"/>
                  <a:cs typeface="Montserrat Bold"/>
                  <a:sym typeface="Montserrat Bold"/>
                </a:rPr>
                <a:t>Attractive Region</a:t>
              </a:r>
              <a:endParaRPr lang="en-US" sz="3000" dirty="0">
                <a:solidFill>
                  <a:srgbClr val="C5AD7C"/>
                </a:solidFill>
                <a:ea typeface="Calibri"/>
                <a:cs typeface="Calibri"/>
              </a:endParaRPr>
            </a:p>
            <a:p>
              <a:pPr marL="358775" lvl="1" indent="-346075">
                <a:spcAft>
                  <a:spcPts val="600"/>
                </a:spcAft>
                <a:buFont typeface="Arial" panose="020B0604020202020204" pitchFamily="34" charset="0"/>
                <a:buChar char="•"/>
              </a:pPr>
              <a:r>
                <a:rPr lang="en-US" sz="2400" dirty="0">
                  <a:solidFill>
                    <a:srgbClr val="003153"/>
                  </a:solidFill>
                  <a:latin typeface="Montserrat"/>
                  <a:ea typeface="Montserrat"/>
                  <a:cs typeface="Times"/>
                  <a:sym typeface="Montserrat"/>
                </a:rPr>
                <a:t>Strategic investment from mid-tier and major mining companies</a:t>
              </a:r>
            </a:p>
          </p:txBody>
        </p:sp>
        <p:sp>
          <p:nvSpPr>
            <p:cNvPr id="55" name="Untapped Potential">
              <a:extLst>
                <a:ext uri="{FF2B5EF4-FFF2-40B4-BE49-F238E27FC236}">
                  <a16:creationId xmlns:a16="http://schemas.microsoft.com/office/drawing/2014/main" id="{2322BCC0-339F-A035-C3F3-2395369FDFD1}"/>
                </a:ext>
              </a:extLst>
            </p:cNvPr>
            <p:cNvSpPr txBox="1"/>
            <p:nvPr/>
          </p:nvSpPr>
          <p:spPr>
            <a:xfrm>
              <a:off x="8762403" y="8127741"/>
              <a:ext cx="8980286" cy="1438543"/>
            </a:xfrm>
            <a:prstGeom prst="rect">
              <a:avLst/>
            </a:prstGeom>
          </p:spPr>
          <p:txBody>
            <a:bodyPr wrap="square" lIns="0" tIns="0" rIns="0" bIns="0" rtlCol="0" anchor="t">
              <a:spAutoFit/>
            </a:bodyPr>
            <a:lstStyle/>
            <a:p>
              <a:pPr algn="l">
                <a:spcBef>
                  <a:spcPct val="0"/>
                </a:spcBef>
              </a:pPr>
              <a:r>
                <a:rPr lang="en-US" sz="3000" b="1" dirty="0">
                  <a:solidFill>
                    <a:srgbClr val="C5AD7C"/>
                  </a:solidFill>
                  <a:latin typeface="Montserrat Bold"/>
                  <a:ea typeface="Montserrat Bold"/>
                  <a:cs typeface="Montserrat Bold"/>
                  <a:sym typeface="Montserrat Bold"/>
                </a:rPr>
                <a:t>Potential</a:t>
              </a:r>
              <a:endParaRPr lang="en-US" sz="3000" b="1" dirty="0">
                <a:solidFill>
                  <a:srgbClr val="C5AD7C"/>
                </a:solidFill>
                <a:latin typeface="Montserrat Bold"/>
                <a:ea typeface="Montserrat Bold"/>
                <a:cs typeface="Montserrat Bold"/>
              </a:endParaRPr>
            </a:p>
            <a:p>
              <a:pPr marL="358775" lvl="1" indent="-346075">
                <a:buFont typeface="Arial"/>
                <a:buChar char="•"/>
              </a:pPr>
              <a:r>
                <a:rPr lang="en-US" sz="2400" dirty="0">
                  <a:solidFill>
                    <a:srgbClr val="003153"/>
                  </a:solidFill>
                  <a:latin typeface="Montserrat"/>
                  <a:ea typeface="Montserrat"/>
                  <a:cs typeface="Montserrat"/>
                </a:rPr>
                <a:t>Abundant mineral endowment and exploration upside </a:t>
              </a:r>
              <a:endParaRPr lang="en-US" dirty="0">
                <a:solidFill>
                  <a:srgbClr val="000000"/>
                </a:solidFill>
                <a:latin typeface="Calibri"/>
                <a:ea typeface="Calibri"/>
                <a:cs typeface="Calibri"/>
              </a:endParaRPr>
            </a:p>
            <a:p>
              <a:pPr marL="12700" lvl="1"/>
              <a:r>
                <a:rPr lang="en-US" sz="2400" b="1" dirty="0">
                  <a:solidFill>
                    <a:srgbClr val="003153"/>
                  </a:solidFill>
                  <a:latin typeface="Montserrat"/>
                  <a:ea typeface="Montserrat"/>
                  <a:cs typeface="Montserrat"/>
                </a:rPr>
                <a:t>    … including Williams Property</a:t>
              </a:r>
              <a:endParaRPr lang="en-US" dirty="0">
                <a:ea typeface="Calibri"/>
                <a:cs typeface="Calibri"/>
              </a:endParaRPr>
            </a:p>
          </p:txBody>
        </p:sp>
      </p:grpSp>
      <p:grpSp>
        <p:nvGrpSpPr>
          <p:cNvPr id="5" name="Group 4">
            <a:extLst>
              <a:ext uri="{FF2B5EF4-FFF2-40B4-BE49-F238E27FC236}">
                <a16:creationId xmlns:a16="http://schemas.microsoft.com/office/drawing/2014/main" id="{41F4A948-2FB4-768D-BCAE-4358818945C5}"/>
              </a:ext>
            </a:extLst>
          </p:cNvPr>
          <p:cNvGrpSpPr>
            <a:grpSpLocks noChangeAspect="1"/>
          </p:cNvGrpSpPr>
          <p:nvPr/>
        </p:nvGrpSpPr>
        <p:grpSpPr>
          <a:xfrm>
            <a:off x="5081200" y="1789490"/>
            <a:ext cx="6244590" cy="8273690"/>
            <a:chOff x="5160727" y="158062"/>
            <a:chExt cx="5019105" cy="6576723"/>
          </a:xfrm>
        </p:grpSpPr>
        <p:pic>
          <p:nvPicPr>
            <p:cNvPr id="6" name="Picture 5">
              <a:extLst>
                <a:ext uri="{FF2B5EF4-FFF2-40B4-BE49-F238E27FC236}">
                  <a16:creationId xmlns:a16="http://schemas.microsoft.com/office/drawing/2014/main" id="{4ADB6786-587D-95BB-6E63-889F7633BDA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5160727" y="158062"/>
              <a:ext cx="5019105" cy="6576723"/>
            </a:xfrm>
            <a:prstGeom prst="rect">
              <a:avLst/>
            </a:prstGeom>
            <a:ln w="12700">
              <a:solidFill>
                <a:schemeClr val="tx1"/>
              </a:solidFill>
            </a:ln>
          </p:spPr>
        </p:pic>
        <p:grpSp>
          <p:nvGrpSpPr>
            <p:cNvPr id="15" name="Group 14">
              <a:extLst>
                <a:ext uri="{FF2B5EF4-FFF2-40B4-BE49-F238E27FC236}">
                  <a16:creationId xmlns:a16="http://schemas.microsoft.com/office/drawing/2014/main" id="{3D4D45A3-BE18-523C-C262-13AD63E67B63}"/>
                </a:ext>
              </a:extLst>
            </p:cNvPr>
            <p:cNvGrpSpPr/>
            <p:nvPr/>
          </p:nvGrpSpPr>
          <p:grpSpPr>
            <a:xfrm>
              <a:off x="7933603" y="4174487"/>
              <a:ext cx="149130" cy="139697"/>
              <a:chOff x="514263" y="3323781"/>
              <a:chExt cx="852487" cy="798567"/>
            </a:xfrm>
          </p:grpSpPr>
          <p:sp>
            <p:nvSpPr>
              <p:cNvPr id="25" name="Rectangle: Rounded Corners 45">
                <a:extLst>
                  <a:ext uri="{FF2B5EF4-FFF2-40B4-BE49-F238E27FC236}">
                    <a16:creationId xmlns:a16="http://schemas.microsoft.com/office/drawing/2014/main" id="{3900D624-A1FB-874A-3E96-30D2FAD6CDC1}"/>
                  </a:ext>
                </a:extLst>
              </p:cNvPr>
              <p:cNvSpPr/>
              <p:nvPr/>
            </p:nvSpPr>
            <p:spPr>
              <a:xfrm>
                <a:off x="514263" y="3323781"/>
                <a:ext cx="852487" cy="798567"/>
              </a:xfrm>
              <a:prstGeom prst="round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ln w="6350">
                    <a:solidFill>
                      <a:schemeClr val="tx1"/>
                    </a:solidFill>
                  </a:ln>
                </a:endParaRPr>
              </a:p>
            </p:txBody>
          </p:sp>
          <p:pic>
            <p:nvPicPr>
              <p:cNvPr id="26" name="Picture 25" descr="A black airplane silhouette&#10;&#10;AI-generated content may be incorrect.">
                <a:extLst>
                  <a:ext uri="{FF2B5EF4-FFF2-40B4-BE49-F238E27FC236}">
                    <a16:creationId xmlns:a16="http://schemas.microsoft.com/office/drawing/2014/main" id="{02F445A5-2FFF-779D-7089-6201FD78856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6200000">
                <a:off x="577177" y="3361138"/>
                <a:ext cx="669679" cy="723863"/>
              </a:xfrm>
              <a:prstGeom prst="rect">
                <a:avLst/>
              </a:prstGeom>
            </p:spPr>
          </p:pic>
        </p:grpSp>
        <p:cxnSp>
          <p:nvCxnSpPr>
            <p:cNvPr id="20" name="Straight Connector 19">
              <a:extLst>
                <a:ext uri="{FF2B5EF4-FFF2-40B4-BE49-F238E27FC236}">
                  <a16:creationId xmlns:a16="http://schemas.microsoft.com/office/drawing/2014/main" id="{2D9C68D1-17D9-ADD5-D3A2-EEC20F679571}"/>
                </a:ext>
              </a:extLst>
            </p:cNvPr>
            <p:cNvCxnSpPr>
              <a:cxnSpLocks/>
            </p:cNvCxnSpPr>
            <p:nvPr/>
          </p:nvCxnSpPr>
          <p:spPr>
            <a:xfrm flipV="1">
              <a:off x="7299735" y="2030349"/>
              <a:ext cx="593551" cy="13737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6D1E199-83A6-7DE7-FFEE-21D507DBD309}"/>
                </a:ext>
              </a:extLst>
            </p:cNvPr>
            <p:cNvCxnSpPr>
              <a:cxnSpLocks/>
            </p:cNvCxnSpPr>
            <p:nvPr/>
          </p:nvCxnSpPr>
          <p:spPr>
            <a:xfrm flipV="1">
              <a:off x="7581602" y="2345938"/>
              <a:ext cx="1276804" cy="39607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A7D4FAF-4884-AB99-1725-7C0162DC2388}"/>
                </a:ext>
              </a:extLst>
            </p:cNvPr>
            <p:cNvSpPr txBox="1"/>
            <p:nvPr/>
          </p:nvSpPr>
          <p:spPr>
            <a:xfrm>
              <a:off x="7860302" y="4763522"/>
              <a:ext cx="914392" cy="175298"/>
            </a:xfrm>
            <a:prstGeom prst="rect">
              <a:avLst/>
            </a:prstGeom>
            <a:noFill/>
          </p:spPr>
          <p:txBody>
            <a:bodyPr wrap="square" rtlCol="0">
              <a:spAutoFit/>
            </a:bodyPr>
            <a:lstStyle/>
            <a:p>
              <a:r>
                <a:rPr lang="en-US" sz="1050" b="1" dirty="0"/>
                <a:t>All-Season Road</a:t>
              </a:r>
            </a:p>
          </p:txBody>
        </p:sp>
        <p:sp>
          <p:nvSpPr>
            <p:cNvPr id="23" name="TextBox 22">
              <a:extLst>
                <a:ext uri="{FF2B5EF4-FFF2-40B4-BE49-F238E27FC236}">
                  <a16:creationId xmlns:a16="http://schemas.microsoft.com/office/drawing/2014/main" id="{18AF419D-7D0A-2F3E-4262-C83B0367FF8E}"/>
                </a:ext>
              </a:extLst>
            </p:cNvPr>
            <p:cNvSpPr txBox="1"/>
            <p:nvPr/>
          </p:nvSpPr>
          <p:spPr>
            <a:xfrm>
              <a:off x="9144533" y="5413031"/>
              <a:ext cx="854177" cy="286850"/>
            </a:xfrm>
            <a:prstGeom prst="rect">
              <a:avLst/>
            </a:prstGeom>
            <a:noFill/>
          </p:spPr>
          <p:txBody>
            <a:bodyPr wrap="square" rtlCol="0">
              <a:spAutoFit/>
            </a:bodyPr>
            <a:lstStyle/>
            <a:p>
              <a:r>
                <a:rPr lang="en-US" sz="1050" b="1" dirty="0"/>
                <a:t>Hydroelectric Power Grid</a:t>
              </a:r>
            </a:p>
          </p:txBody>
        </p:sp>
        <p:sp>
          <p:nvSpPr>
            <p:cNvPr id="24" name="TextBox 23">
              <a:extLst>
                <a:ext uri="{FF2B5EF4-FFF2-40B4-BE49-F238E27FC236}">
                  <a16:creationId xmlns:a16="http://schemas.microsoft.com/office/drawing/2014/main" id="{880FC51F-3B4C-FDFF-D813-DE0DA0B64247}"/>
                </a:ext>
              </a:extLst>
            </p:cNvPr>
            <p:cNvSpPr txBox="1"/>
            <p:nvPr/>
          </p:nvSpPr>
          <p:spPr>
            <a:xfrm>
              <a:off x="7436090" y="4272635"/>
              <a:ext cx="914392" cy="175298"/>
            </a:xfrm>
            <a:prstGeom prst="rect">
              <a:avLst/>
            </a:prstGeom>
            <a:noFill/>
          </p:spPr>
          <p:txBody>
            <a:bodyPr wrap="square" rtlCol="0">
              <a:spAutoFit/>
            </a:bodyPr>
            <a:lstStyle/>
            <a:p>
              <a:r>
                <a:rPr lang="en-US" sz="1050" b="1" dirty="0"/>
                <a:t>Sturdee Airstrip</a:t>
              </a:r>
            </a:p>
          </p:txBody>
        </p:sp>
      </p:grpSp>
      <p:sp>
        <p:nvSpPr>
          <p:cNvPr id="27" name="TextBox 26">
            <a:extLst>
              <a:ext uri="{FF2B5EF4-FFF2-40B4-BE49-F238E27FC236}">
                <a16:creationId xmlns:a16="http://schemas.microsoft.com/office/drawing/2014/main" id="{1D374568-3A72-6A54-CFF9-94E86EDA0038}"/>
              </a:ext>
            </a:extLst>
          </p:cNvPr>
          <p:cNvSpPr txBox="1"/>
          <p:nvPr/>
        </p:nvSpPr>
        <p:spPr>
          <a:xfrm>
            <a:off x="7981460" y="3940853"/>
            <a:ext cx="1932794" cy="430887"/>
          </a:xfrm>
          <a:prstGeom prst="rect">
            <a:avLst/>
          </a:prstGeom>
          <a:noFill/>
        </p:spPr>
        <p:txBody>
          <a:bodyPr wrap="square" rtlCol="0">
            <a:spAutoFit/>
          </a:bodyPr>
          <a:lstStyle/>
          <a:p>
            <a:pPr algn="ctr"/>
            <a:r>
              <a:rPr lang="en-US" sz="1100" b="1" dirty="0">
                <a:latin typeface="Montserrat" pitchFamily="2" charset="77"/>
              </a:rPr>
              <a:t>EVERGOLD</a:t>
            </a:r>
          </a:p>
          <a:p>
            <a:pPr algn="ctr"/>
            <a:r>
              <a:rPr lang="en-US" sz="1100" b="1" dirty="0">
                <a:latin typeface="Montserrat" pitchFamily="2" charset="77"/>
              </a:rPr>
              <a:t>GOLDEN LION</a:t>
            </a:r>
            <a:endParaRPr lang="en-US" sz="1100" dirty="0"/>
          </a:p>
        </p:txBody>
      </p:sp>
      <p:sp>
        <p:nvSpPr>
          <p:cNvPr id="28" name="TextBox 27">
            <a:extLst>
              <a:ext uri="{FF2B5EF4-FFF2-40B4-BE49-F238E27FC236}">
                <a16:creationId xmlns:a16="http://schemas.microsoft.com/office/drawing/2014/main" id="{E433DB1D-0802-D73E-422D-9489F89CB1DA}"/>
              </a:ext>
            </a:extLst>
          </p:cNvPr>
          <p:cNvSpPr txBox="1"/>
          <p:nvPr/>
        </p:nvSpPr>
        <p:spPr>
          <a:xfrm>
            <a:off x="9456905" y="4272407"/>
            <a:ext cx="1935170" cy="430887"/>
          </a:xfrm>
          <a:prstGeom prst="rect">
            <a:avLst/>
          </a:prstGeom>
          <a:noFill/>
        </p:spPr>
        <p:txBody>
          <a:bodyPr wrap="square" rtlCol="0">
            <a:spAutoFit/>
          </a:bodyPr>
          <a:lstStyle/>
          <a:p>
            <a:pPr algn="ctr"/>
            <a:r>
              <a:rPr lang="en-US" sz="1100" b="1" dirty="0">
                <a:latin typeface="Montserrat" pitchFamily="2" charset="77"/>
              </a:rPr>
              <a:t>STARFIRE MINERALS</a:t>
            </a:r>
          </a:p>
          <a:p>
            <a:pPr algn="ctr"/>
            <a:r>
              <a:rPr lang="en-US" sz="1100" b="1" dirty="0">
                <a:latin typeface="Montserrat" pitchFamily="2" charset="77"/>
              </a:rPr>
              <a:t>PORPHYRY PEARL</a:t>
            </a:r>
            <a:endParaRPr lang="en-US" sz="1100" dirty="0"/>
          </a:p>
        </p:txBody>
      </p:sp>
      <p:grpSp>
        <p:nvGrpSpPr>
          <p:cNvPr id="29" name="Group 28">
            <a:extLst>
              <a:ext uri="{FF2B5EF4-FFF2-40B4-BE49-F238E27FC236}">
                <a16:creationId xmlns:a16="http://schemas.microsoft.com/office/drawing/2014/main" id="{4E5DD3A0-FB93-1B13-9D51-0DD477AAD96A}"/>
              </a:ext>
            </a:extLst>
          </p:cNvPr>
          <p:cNvGrpSpPr/>
          <p:nvPr/>
        </p:nvGrpSpPr>
        <p:grpSpPr>
          <a:xfrm>
            <a:off x="3035842" y="6775917"/>
            <a:ext cx="1934973" cy="767073"/>
            <a:chOff x="957689" y="1784033"/>
            <a:chExt cx="1934973" cy="767073"/>
          </a:xfrm>
        </p:grpSpPr>
        <p:pic>
          <p:nvPicPr>
            <p:cNvPr id="30" name="Picture 29" descr="A black text on a white background&#10;&#10;AI-generated content may be incorrect.">
              <a:extLst>
                <a:ext uri="{FF2B5EF4-FFF2-40B4-BE49-F238E27FC236}">
                  <a16:creationId xmlns:a16="http://schemas.microsoft.com/office/drawing/2014/main" id="{7BC6E41C-D912-E194-4BDB-82211D1153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3397" y="1784033"/>
              <a:ext cx="1861382" cy="266967"/>
            </a:xfrm>
            <a:prstGeom prst="rect">
              <a:avLst/>
            </a:prstGeom>
            <a:ln w="3175">
              <a:noFill/>
            </a:ln>
          </p:spPr>
        </p:pic>
        <p:pic>
          <p:nvPicPr>
            <p:cNvPr id="33" name="Picture 6" descr="Finlay Minerals Enters into Earn-In Agreements with Freeport for its PIL &amp;  ATTY Properties | INN">
              <a:extLst>
                <a:ext uri="{FF2B5EF4-FFF2-40B4-BE49-F238E27FC236}">
                  <a16:creationId xmlns:a16="http://schemas.microsoft.com/office/drawing/2014/main" id="{4F2C6999-8101-FFAA-BBFB-EE2393C9CA3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a:fillRect/>
            </a:stretch>
          </p:blipFill>
          <p:spPr bwMode="auto">
            <a:xfrm>
              <a:off x="1026173" y="2062676"/>
              <a:ext cx="1866489" cy="280682"/>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B31A3D1-FAED-FFBC-B521-DCF5F33B44D0}"/>
                </a:ext>
              </a:extLst>
            </p:cNvPr>
            <p:cNvSpPr txBox="1"/>
            <p:nvPr/>
          </p:nvSpPr>
          <p:spPr>
            <a:xfrm>
              <a:off x="957689" y="2274107"/>
              <a:ext cx="1932794" cy="276999"/>
            </a:xfrm>
            <a:prstGeom prst="rect">
              <a:avLst/>
            </a:prstGeom>
            <a:noFill/>
          </p:spPr>
          <p:txBody>
            <a:bodyPr wrap="square" rtlCol="0">
              <a:spAutoFit/>
            </a:bodyPr>
            <a:lstStyle/>
            <a:p>
              <a:pPr algn="ctr"/>
              <a:r>
                <a:rPr lang="en-US" sz="1200" b="1" dirty="0">
                  <a:latin typeface="Montserrat" pitchFamily="2" charset="77"/>
                </a:rPr>
                <a:t>PIL</a:t>
              </a:r>
              <a:r>
                <a:rPr lang="en-US" sz="1200" dirty="0"/>
                <a:t> </a:t>
              </a:r>
            </a:p>
          </p:txBody>
        </p:sp>
      </p:grpSp>
      <p:grpSp>
        <p:nvGrpSpPr>
          <p:cNvPr id="37" name="Group 36">
            <a:extLst>
              <a:ext uri="{FF2B5EF4-FFF2-40B4-BE49-F238E27FC236}">
                <a16:creationId xmlns:a16="http://schemas.microsoft.com/office/drawing/2014/main" id="{62C8ACB3-E6C5-4478-DD57-8596D07A5EA7}"/>
              </a:ext>
            </a:extLst>
          </p:cNvPr>
          <p:cNvGrpSpPr/>
          <p:nvPr/>
        </p:nvGrpSpPr>
        <p:grpSpPr>
          <a:xfrm>
            <a:off x="3022310" y="4556262"/>
            <a:ext cx="1992605" cy="429020"/>
            <a:chOff x="628922" y="2027904"/>
            <a:chExt cx="1328403" cy="286013"/>
          </a:xfrm>
          <a:noFill/>
        </p:grpSpPr>
        <p:sp>
          <p:nvSpPr>
            <p:cNvPr id="38" name="TextBox 37">
              <a:extLst>
                <a:ext uri="{FF2B5EF4-FFF2-40B4-BE49-F238E27FC236}">
                  <a16:creationId xmlns:a16="http://schemas.microsoft.com/office/drawing/2014/main" id="{79D60E41-7C03-DB7E-3B0E-54773005E849}"/>
                </a:ext>
              </a:extLst>
            </p:cNvPr>
            <p:cNvSpPr txBox="1"/>
            <p:nvPr/>
          </p:nvSpPr>
          <p:spPr>
            <a:xfrm>
              <a:off x="668796" y="2129251"/>
              <a:ext cx="1288529" cy="184666"/>
            </a:xfrm>
            <a:prstGeom prst="rect">
              <a:avLst/>
            </a:prstGeom>
            <a:grpFill/>
          </p:spPr>
          <p:txBody>
            <a:bodyPr wrap="square" rtlCol="0">
              <a:spAutoFit/>
            </a:bodyPr>
            <a:lstStyle/>
            <a:p>
              <a:pPr algn="ctr"/>
              <a:r>
                <a:rPr lang="en-US" sz="1200" b="1" dirty="0">
                  <a:latin typeface="Montserrat" pitchFamily="2" charset="77"/>
                </a:rPr>
                <a:t>THEORY</a:t>
              </a:r>
              <a:r>
                <a:rPr lang="en-US" sz="1200" dirty="0"/>
                <a:t> </a:t>
              </a:r>
            </a:p>
          </p:txBody>
        </p:sp>
        <p:pic>
          <p:nvPicPr>
            <p:cNvPr id="39" name="Picture 38">
              <a:extLst>
                <a:ext uri="{FF2B5EF4-FFF2-40B4-BE49-F238E27FC236}">
                  <a16:creationId xmlns:a16="http://schemas.microsoft.com/office/drawing/2014/main" id="{F77C42C4-724C-D19A-CB80-3D8FCC1099B4}"/>
                </a:ext>
              </a:extLst>
            </p:cNvPr>
            <p:cNvPicPr>
              <a:picLocks noChangeAspect="1"/>
            </p:cNvPicPr>
            <p:nvPr/>
          </p:nvPicPr>
          <p:blipFill>
            <a:blip r:embed="rId8" cstate="print">
              <a:extLst>
                <a:ext uri="{28A0092B-C50C-407E-A947-70E740481C1C}">
                  <a14:useLocalDpi xmlns:a14="http://schemas.microsoft.com/office/drawing/2010/main"/>
                </a:ext>
              </a:extLst>
            </a:blip>
            <a:srcRect b="-1"/>
            <a:stretch>
              <a:fillRect/>
            </a:stretch>
          </p:blipFill>
          <p:spPr>
            <a:xfrm>
              <a:off x="628922" y="2027904"/>
              <a:ext cx="1260000" cy="150184"/>
            </a:xfrm>
            <a:prstGeom prst="rect">
              <a:avLst/>
            </a:prstGeom>
            <a:grpFill/>
            <a:ln w="3175">
              <a:noFill/>
            </a:ln>
          </p:spPr>
        </p:pic>
      </p:grpSp>
      <p:grpSp>
        <p:nvGrpSpPr>
          <p:cNvPr id="40" name="Group 39">
            <a:extLst>
              <a:ext uri="{FF2B5EF4-FFF2-40B4-BE49-F238E27FC236}">
                <a16:creationId xmlns:a16="http://schemas.microsoft.com/office/drawing/2014/main" id="{548CE3DA-2D9E-DFF3-59FD-734E1D8F457E}"/>
              </a:ext>
            </a:extLst>
          </p:cNvPr>
          <p:cNvGrpSpPr/>
          <p:nvPr/>
        </p:nvGrpSpPr>
        <p:grpSpPr>
          <a:xfrm>
            <a:off x="3047792" y="9108537"/>
            <a:ext cx="1890000" cy="392415"/>
            <a:chOff x="905808" y="9002787"/>
            <a:chExt cx="1890000" cy="392415"/>
          </a:xfrm>
        </p:grpSpPr>
        <p:pic>
          <p:nvPicPr>
            <p:cNvPr id="41" name="Picture 4" descr="Centerra Gold - Wikipedia">
              <a:extLst>
                <a:ext uri="{FF2B5EF4-FFF2-40B4-BE49-F238E27FC236}">
                  <a16:creationId xmlns:a16="http://schemas.microsoft.com/office/drawing/2014/main" id="{C2CCFE1D-6C2D-32DF-58D4-A1A6B638718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a:fillRect/>
            </a:stretch>
          </p:blipFill>
          <p:spPr bwMode="auto">
            <a:xfrm>
              <a:off x="975833" y="9002787"/>
              <a:ext cx="1807257" cy="229857"/>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6231A31-A5DE-9395-F06B-D8CE1B09080B}"/>
                </a:ext>
              </a:extLst>
            </p:cNvPr>
            <p:cNvSpPr txBox="1"/>
            <p:nvPr/>
          </p:nvSpPr>
          <p:spPr>
            <a:xfrm>
              <a:off x="905808" y="9118203"/>
              <a:ext cx="1890000" cy="276999"/>
            </a:xfrm>
            <a:prstGeom prst="rect">
              <a:avLst/>
            </a:prstGeom>
            <a:noFill/>
            <a:ln>
              <a:noFill/>
            </a:ln>
          </p:spPr>
          <p:txBody>
            <a:bodyPr wrap="square" rtlCol="0">
              <a:spAutoFit/>
            </a:bodyPr>
            <a:lstStyle/>
            <a:p>
              <a:pPr algn="ctr"/>
              <a:r>
                <a:rPr lang="en-US" sz="1200" b="1" dirty="0">
                  <a:latin typeface="Montserrat" pitchFamily="2" charset="77"/>
                </a:rPr>
                <a:t>KEMESS SOUTH</a:t>
              </a:r>
              <a:r>
                <a:rPr lang="en-US" sz="1200" b="1" dirty="0"/>
                <a:t> </a:t>
              </a:r>
            </a:p>
          </p:txBody>
        </p:sp>
      </p:grpSp>
      <p:grpSp>
        <p:nvGrpSpPr>
          <p:cNvPr id="50" name="Group 49">
            <a:extLst>
              <a:ext uri="{FF2B5EF4-FFF2-40B4-BE49-F238E27FC236}">
                <a16:creationId xmlns:a16="http://schemas.microsoft.com/office/drawing/2014/main" id="{95504129-484E-86DF-2313-EF8CF6A695C3}"/>
              </a:ext>
            </a:extLst>
          </p:cNvPr>
          <p:cNvGrpSpPr/>
          <p:nvPr/>
        </p:nvGrpSpPr>
        <p:grpSpPr>
          <a:xfrm>
            <a:off x="3074821" y="8366160"/>
            <a:ext cx="1890000" cy="500201"/>
            <a:chOff x="986174" y="8171099"/>
            <a:chExt cx="1890000" cy="500201"/>
          </a:xfrm>
        </p:grpSpPr>
        <p:pic>
          <p:nvPicPr>
            <p:cNvPr id="51" name="Picture 50" descr="A black text on a white background&#10;&#10;AI-generated content may be incorrect.">
              <a:extLst>
                <a:ext uri="{FF2B5EF4-FFF2-40B4-BE49-F238E27FC236}">
                  <a16:creationId xmlns:a16="http://schemas.microsoft.com/office/drawing/2014/main" id="{07AAD67A-4300-ED73-E280-C9C834DA3D2C}"/>
                </a:ext>
              </a:extLst>
            </p:cNvPr>
            <p:cNvPicPr>
              <a:picLocks noChangeAspect="1"/>
            </p:cNvPicPr>
            <p:nvPr/>
          </p:nvPicPr>
          <p:blipFill>
            <a:blip r:embed="rId10"/>
            <a:stretch>
              <a:fillRect/>
            </a:stretch>
          </p:blipFill>
          <p:spPr>
            <a:xfrm>
              <a:off x="1103747" y="8171099"/>
              <a:ext cx="1569270" cy="369332"/>
            </a:xfrm>
            <a:prstGeom prst="rect">
              <a:avLst/>
            </a:prstGeom>
            <a:ln w="3175">
              <a:noFill/>
            </a:ln>
          </p:spPr>
        </p:pic>
        <p:sp>
          <p:nvSpPr>
            <p:cNvPr id="53" name="TextBox 52">
              <a:extLst>
                <a:ext uri="{FF2B5EF4-FFF2-40B4-BE49-F238E27FC236}">
                  <a16:creationId xmlns:a16="http://schemas.microsoft.com/office/drawing/2014/main" id="{00F76379-7B19-708E-0BDB-F77D7BAB4DD6}"/>
                </a:ext>
              </a:extLst>
            </p:cNvPr>
            <p:cNvSpPr txBox="1"/>
            <p:nvPr/>
          </p:nvSpPr>
          <p:spPr>
            <a:xfrm>
              <a:off x="986174" y="8394301"/>
              <a:ext cx="1890000" cy="276999"/>
            </a:xfrm>
            <a:prstGeom prst="rect">
              <a:avLst/>
            </a:prstGeom>
            <a:noFill/>
            <a:ln>
              <a:noFill/>
            </a:ln>
          </p:spPr>
          <p:txBody>
            <a:bodyPr wrap="square" rtlCol="0">
              <a:spAutoFit/>
            </a:bodyPr>
            <a:lstStyle/>
            <a:p>
              <a:pPr algn="ctr"/>
              <a:r>
                <a:rPr lang="en-US" sz="1200" b="1" dirty="0">
                  <a:latin typeface="Montserrat" pitchFamily="2" charset="77"/>
                </a:rPr>
                <a:t>AuRORA</a:t>
              </a:r>
              <a:r>
                <a:rPr lang="en-US" sz="1200" b="1" dirty="0"/>
                <a:t> </a:t>
              </a:r>
            </a:p>
          </p:txBody>
        </p:sp>
      </p:grpSp>
      <p:grpSp>
        <p:nvGrpSpPr>
          <p:cNvPr id="56" name="Group 55">
            <a:extLst>
              <a:ext uri="{FF2B5EF4-FFF2-40B4-BE49-F238E27FC236}">
                <a16:creationId xmlns:a16="http://schemas.microsoft.com/office/drawing/2014/main" id="{031D3466-5017-87C1-FAC5-8D60F1AEB780}"/>
              </a:ext>
            </a:extLst>
          </p:cNvPr>
          <p:cNvGrpSpPr/>
          <p:nvPr/>
        </p:nvGrpSpPr>
        <p:grpSpPr>
          <a:xfrm>
            <a:off x="2966652" y="7630347"/>
            <a:ext cx="2106338" cy="534749"/>
            <a:chOff x="817285" y="7356264"/>
            <a:chExt cx="2106338" cy="534749"/>
          </a:xfrm>
        </p:grpSpPr>
        <p:pic>
          <p:nvPicPr>
            <p:cNvPr id="57" name="Picture 56" descr="A close up of a logo&#10;&#10;AI-generated content may be incorrect.">
              <a:extLst>
                <a:ext uri="{FF2B5EF4-FFF2-40B4-BE49-F238E27FC236}">
                  <a16:creationId xmlns:a16="http://schemas.microsoft.com/office/drawing/2014/main" id="{A60F59E7-077C-4045-0162-8C8C2F4CC22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7285" y="7356264"/>
              <a:ext cx="2106338" cy="320333"/>
            </a:xfrm>
            <a:prstGeom prst="rect">
              <a:avLst/>
            </a:prstGeom>
            <a:ln w="3175">
              <a:noFill/>
            </a:ln>
          </p:spPr>
        </p:pic>
        <p:sp>
          <p:nvSpPr>
            <p:cNvPr id="58" name="TextBox 57">
              <a:extLst>
                <a:ext uri="{FF2B5EF4-FFF2-40B4-BE49-F238E27FC236}">
                  <a16:creationId xmlns:a16="http://schemas.microsoft.com/office/drawing/2014/main" id="{8E60C81F-1291-32D1-8B18-A66A55718EC7}"/>
                </a:ext>
              </a:extLst>
            </p:cNvPr>
            <p:cNvSpPr txBox="1"/>
            <p:nvPr/>
          </p:nvSpPr>
          <p:spPr>
            <a:xfrm>
              <a:off x="986175" y="7614014"/>
              <a:ext cx="1890000" cy="276999"/>
            </a:xfrm>
            <a:prstGeom prst="rect">
              <a:avLst/>
            </a:prstGeom>
            <a:noFill/>
          </p:spPr>
          <p:txBody>
            <a:bodyPr wrap="square" rtlCol="0">
              <a:spAutoFit/>
            </a:bodyPr>
            <a:lstStyle/>
            <a:p>
              <a:pPr algn="ctr"/>
              <a:r>
                <a:rPr lang="en-US" sz="1200" b="1" dirty="0">
                  <a:latin typeface="Montserrat" pitchFamily="2" charset="77"/>
                </a:rPr>
                <a:t>BAKER</a:t>
              </a:r>
              <a:r>
                <a:rPr lang="en-US" sz="1200" b="1" dirty="0"/>
                <a:t> </a:t>
              </a:r>
            </a:p>
          </p:txBody>
        </p:sp>
      </p:grpSp>
      <p:grpSp>
        <p:nvGrpSpPr>
          <p:cNvPr id="74" name="Group 73">
            <a:extLst>
              <a:ext uri="{FF2B5EF4-FFF2-40B4-BE49-F238E27FC236}">
                <a16:creationId xmlns:a16="http://schemas.microsoft.com/office/drawing/2014/main" id="{070D20A3-8D37-A5DA-0524-C91BD37DF323}"/>
              </a:ext>
            </a:extLst>
          </p:cNvPr>
          <p:cNvGrpSpPr/>
          <p:nvPr/>
        </p:nvGrpSpPr>
        <p:grpSpPr>
          <a:xfrm>
            <a:off x="2865394" y="6060347"/>
            <a:ext cx="2308853" cy="466016"/>
            <a:chOff x="665087" y="6112327"/>
            <a:chExt cx="2308853" cy="466016"/>
          </a:xfrm>
        </p:grpSpPr>
        <p:pic>
          <p:nvPicPr>
            <p:cNvPr id="75" name="Picture 2" descr="Hi-View Resources Inc. Completes Acquisition of Zeal Exploration - Hi-View  Resources">
              <a:extLst>
                <a:ext uri="{FF2B5EF4-FFF2-40B4-BE49-F238E27FC236}">
                  <a16:creationId xmlns:a16="http://schemas.microsoft.com/office/drawing/2014/main" id="{6BDA8362-EDD7-EBED-AF72-578FD20CC3C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285511" y="6112327"/>
              <a:ext cx="1163784" cy="189662"/>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09DB1EEB-48DE-C811-3BF7-5DB3F19B77FC}"/>
                </a:ext>
              </a:extLst>
            </p:cNvPr>
            <p:cNvSpPr txBox="1"/>
            <p:nvPr/>
          </p:nvSpPr>
          <p:spPr>
            <a:xfrm>
              <a:off x="665087" y="6301344"/>
              <a:ext cx="2308853" cy="276999"/>
            </a:xfrm>
            <a:prstGeom prst="rect">
              <a:avLst/>
            </a:prstGeom>
            <a:noFill/>
          </p:spPr>
          <p:txBody>
            <a:bodyPr wrap="square" rtlCol="0">
              <a:spAutoFit/>
            </a:bodyPr>
            <a:lstStyle/>
            <a:p>
              <a:pPr algn="ctr"/>
              <a:r>
                <a:rPr lang="en-US" sz="1200" b="1" dirty="0">
                  <a:latin typeface="Montserrat" pitchFamily="2" charset="77"/>
                </a:rPr>
                <a:t>GOLDEN STRANGER</a:t>
              </a:r>
              <a:endParaRPr lang="en-US" sz="1200" dirty="0"/>
            </a:p>
          </p:txBody>
        </p:sp>
      </p:grpSp>
      <p:grpSp>
        <p:nvGrpSpPr>
          <p:cNvPr id="91" name="Group 90">
            <a:extLst>
              <a:ext uri="{FF2B5EF4-FFF2-40B4-BE49-F238E27FC236}">
                <a16:creationId xmlns:a16="http://schemas.microsoft.com/office/drawing/2014/main" id="{88705BA0-4A42-63C1-56B7-C55147EB6EBA}"/>
              </a:ext>
            </a:extLst>
          </p:cNvPr>
          <p:cNvGrpSpPr/>
          <p:nvPr/>
        </p:nvGrpSpPr>
        <p:grpSpPr>
          <a:xfrm>
            <a:off x="3079846" y="5270334"/>
            <a:ext cx="1911400" cy="572890"/>
            <a:chOff x="964778" y="6730657"/>
            <a:chExt cx="1911400" cy="431175"/>
          </a:xfrm>
        </p:grpSpPr>
        <p:pic>
          <p:nvPicPr>
            <p:cNvPr id="92" name="Picture 91" descr="A blue and yellow logo&#10;&#10;AI-generated content may be incorrect.">
              <a:extLst>
                <a:ext uri="{FF2B5EF4-FFF2-40B4-BE49-F238E27FC236}">
                  <a16:creationId xmlns:a16="http://schemas.microsoft.com/office/drawing/2014/main" id="{71B0352F-B07F-EF99-DD03-3DAEEBF17A88}"/>
                </a:ext>
              </a:extLst>
            </p:cNvPr>
            <p:cNvPicPr>
              <a:picLocks noChangeAspect="1"/>
            </p:cNvPicPr>
            <p:nvPr/>
          </p:nvPicPr>
          <p:blipFill>
            <a:blip r:embed="rId13"/>
            <a:stretch>
              <a:fillRect/>
            </a:stretch>
          </p:blipFill>
          <p:spPr>
            <a:xfrm>
              <a:off x="1018210" y="6730657"/>
              <a:ext cx="1857968" cy="243353"/>
            </a:xfrm>
            <a:prstGeom prst="rect">
              <a:avLst/>
            </a:prstGeom>
            <a:ln w="3175">
              <a:noFill/>
            </a:ln>
          </p:spPr>
        </p:pic>
        <p:sp>
          <p:nvSpPr>
            <p:cNvPr id="93" name="TextBox 92">
              <a:extLst>
                <a:ext uri="{FF2B5EF4-FFF2-40B4-BE49-F238E27FC236}">
                  <a16:creationId xmlns:a16="http://schemas.microsoft.com/office/drawing/2014/main" id="{1CF01AAF-7930-B9AC-9572-8379B1E246E2}"/>
                </a:ext>
              </a:extLst>
            </p:cNvPr>
            <p:cNvSpPr txBox="1"/>
            <p:nvPr/>
          </p:nvSpPr>
          <p:spPr>
            <a:xfrm>
              <a:off x="964778" y="6884833"/>
              <a:ext cx="1890000" cy="276999"/>
            </a:xfrm>
            <a:prstGeom prst="rect">
              <a:avLst/>
            </a:prstGeom>
            <a:noFill/>
          </p:spPr>
          <p:txBody>
            <a:bodyPr wrap="square" rtlCol="0">
              <a:spAutoFit/>
            </a:bodyPr>
            <a:lstStyle/>
            <a:p>
              <a:pPr algn="ctr"/>
              <a:r>
                <a:rPr lang="en-US" sz="1200" b="1" dirty="0">
                  <a:latin typeface="Montserrat" pitchFamily="2" charset="77"/>
                </a:rPr>
                <a:t>LAWYERS</a:t>
              </a:r>
              <a:r>
                <a:rPr lang="en-US" sz="1200" b="1" dirty="0"/>
                <a:t> </a:t>
              </a:r>
            </a:p>
          </p:txBody>
        </p:sp>
      </p:grpSp>
      <p:sp>
        <p:nvSpPr>
          <p:cNvPr id="44" name="Line Callout 2 43">
            <a:extLst>
              <a:ext uri="{FF2B5EF4-FFF2-40B4-BE49-F238E27FC236}">
                <a16:creationId xmlns:a16="http://schemas.microsoft.com/office/drawing/2014/main" id="{F5D1FA9B-226D-5E2F-1021-0EF133CEAB72}"/>
              </a:ext>
            </a:extLst>
          </p:cNvPr>
          <p:cNvSpPr/>
          <p:nvPr/>
        </p:nvSpPr>
        <p:spPr>
          <a:xfrm>
            <a:off x="3635981" y="2862218"/>
            <a:ext cx="914400" cy="612648"/>
          </a:xfrm>
          <a:prstGeom prst="borderCallout2">
            <a:avLst>
              <a:gd name="adj1" fmla="val 47772"/>
              <a:gd name="adj2" fmla="val 100555"/>
              <a:gd name="adj3" fmla="val 1337"/>
              <a:gd name="adj4" fmla="val 184999"/>
              <a:gd name="adj5" fmla="val 1388"/>
              <a:gd name="adj6" fmla="val 269696"/>
            </a:avLst>
          </a:prstGeom>
          <a:solidFill>
            <a:srgbClr val="C5AD7C"/>
          </a:solidFill>
          <a:ln>
            <a:solidFill>
              <a:srgbClr val="2333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23334E"/>
                </a:solidFill>
                <a:latin typeface="Montserrat" pitchFamily="2" charset="77"/>
              </a:rPr>
              <a:t>GIC</a:t>
            </a:r>
          </a:p>
        </p:txBody>
      </p:sp>
      <p:sp>
        <p:nvSpPr>
          <p:cNvPr id="45" name="Line Callout 2 44">
            <a:extLst>
              <a:ext uri="{FF2B5EF4-FFF2-40B4-BE49-F238E27FC236}">
                <a16:creationId xmlns:a16="http://schemas.microsoft.com/office/drawing/2014/main" id="{CDCE9B8A-996A-3331-EA4F-780DB3E5408C}"/>
              </a:ext>
            </a:extLst>
          </p:cNvPr>
          <p:cNvSpPr/>
          <p:nvPr/>
        </p:nvSpPr>
        <p:spPr>
          <a:xfrm>
            <a:off x="3635981" y="3559657"/>
            <a:ext cx="914400" cy="612648"/>
          </a:xfrm>
          <a:prstGeom prst="borderCallout2">
            <a:avLst>
              <a:gd name="adj1" fmla="val 47772"/>
              <a:gd name="adj2" fmla="val 100555"/>
              <a:gd name="adj3" fmla="val 43851"/>
              <a:gd name="adj4" fmla="val 269191"/>
              <a:gd name="adj5" fmla="val -85827"/>
              <a:gd name="adj6" fmla="val 268698"/>
            </a:avLst>
          </a:prstGeom>
          <a:solidFill>
            <a:srgbClr val="C5AD7C"/>
          </a:solidFill>
          <a:ln>
            <a:solidFill>
              <a:srgbClr val="2333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23334E"/>
                </a:solidFill>
                <a:latin typeface="Montserrat" pitchFamily="2" charset="77"/>
              </a:rPr>
              <a:t>T-Bill</a:t>
            </a:r>
          </a:p>
        </p:txBody>
      </p:sp>
      <p:sp>
        <p:nvSpPr>
          <p:cNvPr id="42" name="Oval 41">
            <a:extLst>
              <a:ext uri="{FF2B5EF4-FFF2-40B4-BE49-F238E27FC236}">
                <a16:creationId xmlns:a16="http://schemas.microsoft.com/office/drawing/2014/main" id="{E42A6ADD-8BB7-A54B-7BAD-0B0D13BF5F43}"/>
              </a:ext>
            </a:extLst>
          </p:cNvPr>
          <p:cNvSpPr>
            <a:spLocks noChangeAspect="1"/>
          </p:cNvSpPr>
          <p:nvPr/>
        </p:nvSpPr>
        <p:spPr>
          <a:xfrm>
            <a:off x="6037247" y="2817610"/>
            <a:ext cx="108000" cy="108000"/>
          </a:xfrm>
          <a:prstGeom prst="ellipse">
            <a:avLst/>
          </a:prstGeom>
          <a:solidFill>
            <a:srgbClr val="233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E3473207-0E9C-1F74-9C58-AC00D7630D7C}"/>
              </a:ext>
            </a:extLst>
          </p:cNvPr>
          <p:cNvSpPr/>
          <p:nvPr/>
        </p:nvSpPr>
        <p:spPr>
          <a:xfrm>
            <a:off x="266619" y="1784535"/>
            <a:ext cx="4598782" cy="801329"/>
          </a:xfrm>
          <a:prstGeom prst="rect">
            <a:avLst/>
          </a:prstGeom>
          <a:solidFill>
            <a:srgbClr val="C6AD7C"/>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D2C47"/>
                </a:solidFill>
                <a:latin typeface="Montserrat" pitchFamily="2" charset="77"/>
              </a:rPr>
              <a:t>Williams Property</a:t>
            </a:r>
          </a:p>
        </p:txBody>
      </p:sp>
      <p:sp>
        <p:nvSpPr>
          <p:cNvPr id="43" name="Oval 42">
            <a:extLst>
              <a:ext uri="{FF2B5EF4-FFF2-40B4-BE49-F238E27FC236}">
                <a16:creationId xmlns:a16="http://schemas.microsoft.com/office/drawing/2014/main" id="{4ECFE61D-FB5B-8E9F-65B6-3A4A7A0C6C92}"/>
              </a:ext>
            </a:extLst>
          </p:cNvPr>
          <p:cNvSpPr>
            <a:spLocks noChangeAspect="1"/>
          </p:cNvSpPr>
          <p:nvPr/>
        </p:nvSpPr>
        <p:spPr>
          <a:xfrm>
            <a:off x="6037247" y="2936248"/>
            <a:ext cx="108000" cy="108000"/>
          </a:xfrm>
          <a:prstGeom prst="ellipse">
            <a:avLst/>
          </a:prstGeom>
          <a:solidFill>
            <a:srgbClr val="2333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8" name="Picture 107" descr="A blue outline of a state&#10;&#10;AI-generated content may be incorrect.">
            <a:extLst>
              <a:ext uri="{FF2B5EF4-FFF2-40B4-BE49-F238E27FC236}">
                <a16:creationId xmlns:a16="http://schemas.microsoft.com/office/drawing/2014/main" id="{E6DD6587-7B36-F356-5584-D1AA20075191}"/>
              </a:ext>
            </a:extLst>
          </p:cNvPr>
          <p:cNvPicPr>
            <a:picLocks noChangeAspect="1"/>
          </p:cNvPicPr>
          <p:nvPr/>
        </p:nvPicPr>
        <p:blipFill>
          <a:blip r:embed="rId14" cstate="print">
            <a:extLst>
              <a:ext uri="{28A0092B-C50C-407E-A947-70E740481C1C}">
                <a14:useLocalDpi xmlns:a14="http://schemas.microsoft.com/office/drawing/2010/main"/>
              </a:ext>
            </a:extLst>
          </a:blip>
          <a:srcRect t="-4246"/>
          <a:stretch>
            <a:fillRect/>
          </a:stretch>
        </p:blipFill>
        <p:spPr>
          <a:xfrm>
            <a:off x="9935980" y="2065680"/>
            <a:ext cx="1282579" cy="1094579"/>
          </a:xfrm>
          <a:prstGeom prst="rect">
            <a:avLst/>
          </a:prstGeom>
        </p:spPr>
      </p:pic>
      <p:pic>
        <p:nvPicPr>
          <p:cNvPr id="110" name="Picture 109">
            <a:extLst>
              <a:ext uri="{FF2B5EF4-FFF2-40B4-BE49-F238E27FC236}">
                <a16:creationId xmlns:a16="http://schemas.microsoft.com/office/drawing/2014/main" id="{FE4EB216-9350-2947-297C-E2239247B469}"/>
              </a:ext>
            </a:extLst>
          </p:cNvPr>
          <p:cNvPicPr>
            <a:picLocks noChangeAspect="1"/>
          </p:cNvPicPr>
          <p:nvPr/>
        </p:nvPicPr>
        <p:blipFill>
          <a:blip r:embed="rId15"/>
          <a:stretch>
            <a:fillRect/>
          </a:stretch>
        </p:blipFill>
        <p:spPr>
          <a:xfrm>
            <a:off x="10487170" y="2406692"/>
            <a:ext cx="206277" cy="206277"/>
          </a:xfrm>
          <a:prstGeom prst="rect">
            <a:avLst/>
          </a:prstGeom>
        </p:spPr>
      </p:pic>
      <p:sp>
        <p:nvSpPr>
          <p:cNvPr id="9" name="Rectangle 8">
            <a:extLst>
              <a:ext uri="{FF2B5EF4-FFF2-40B4-BE49-F238E27FC236}">
                <a16:creationId xmlns:a16="http://schemas.microsoft.com/office/drawing/2014/main" id="{86BA0C81-381B-CA42-9C8D-D51E1DB05636}"/>
              </a:ext>
            </a:extLst>
          </p:cNvPr>
          <p:cNvSpPr/>
          <p:nvPr/>
        </p:nvSpPr>
        <p:spPr>
          <a:xfrm>
            <a:off x="2040977" y="4629440"/>
            <a:ext cx="914400" cy="167696"/>
          </a:xfrm>
          <a:prstGeom prst="rect">
            <a:avLst/>
          </a:prstGeom>
          <a:solidFill>
            <a:srgbClr val="D54E4B"/>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5141E34-8BD7-47BF-A055-84C22DC703BC}"/>
              </a:ext>
            </a:extLst>
          </p:cNvPr>
          <p:cNvSpPr/>
          <p:nvPr/>
        </p:nvSpPr>
        <p:spPr>
          <a:xfrm>
            <a:off x="2036503" y="5403237"/>
            <a:ext cx="914400" cy="167696"/>
          </a:xfrm>
          <a:prstGeom prst="rect">
            <a:avLst/>
          </a:prstGeom>
          <a:solidFill>
            <a:srgbClr val="9298E6"/>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384F4D5-D9D4-6C0E-7766-C88FD592CCF6}"/>
              </a:ext>
            </a:extLst>
          </p:cNvPr>
          <p:cNvSpPr/>
          <p:nvPr/>
        </p:nvSpPr>
        <p:spPr>
          <a:xfrm>
            <a:off x="2036503" y="6177034"/>
            <a:ext cx="914400" cy="167696"/>
          </a:xfrm>
          <a:prstGeom prst="rect">
            <a:avLst/>
          </a:prstGeom>
          <a:solidFill>
            <a:srgbClr val="E6DDB6"/>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AF41959-5857-4FA9-8A1E-D043F2FADCA3}"/>
              </a:ext>
            </a:extLst>
          </p:cNvPr>
          <p:cNvSpPr/>
          <p:nvPr/>
        </p:nvSpPr>
        <p:spPr>
          <a:xfrm>
            <a:off x="2036503" y="6964768"/>
            <a:ext cx="914400" cy="167696"/>
          </a:xfrm>
          <a:prstGeom prst="rect">
            <a:avLst/>
          </a:prstGeom>
          <a:solidFill>
            <a:srgbClr val="C3E3E1"/>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64BB21D-BB4C-5054-109C-4DF1B14C52BB}"/>
              </a:ext>
            </a:extLst>
          </p:cNvPr>
          <p:cNvSpPr/>
          <p:nvPr/>
        </p:nvSpPr>
        <p:spPr>
          <a:xfrm>
            <a:off x="2036503" y="7675904"/>
            <a:ext cx="914400" cy="167696"/>
          </a:xfrm>
          <a:prstGeom prst="rect">
            <a:avLst/>
          </a:prstGeom>
          <a:solidFill>
            <a:srgbClr val="DECA71"/>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BB68BEE-31A0-09DA-3488-DDCAF178AE31}"/>
              </a:ext>
            </a:extLst>
          </p:cNvPr>
          <p:cNvSpPr/>
          <p:nvPr/>
        </p:nvSpPr>
        <p:spPr>
          <a:xfrm>
            <a:off x="2036503" y="8435086"/>
            <a:ext cx="914400" cy="167696"/>
          </a:xfrm>
          <a:prstGeom prst="rect">
            <a:avLst/>
          </a:prstGeom>
          <a:solidFill>
            <a:srgbClr val="4CC5E5"/>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CF081D0-5A15-25FE-6470-455982219B4A}"/>
              </a:ext>
            </a:extLst>
          </p:cNvPr>
          <p:cNvSpPr/>
          <p:nvPr/>
        </p:nvSpPr>
        <p:spPr>
          <a:xfrm>
            <a:off x="2043491" y="9194268"/>
            <a:ext cx="914400" cy="167696"/>
          </a:xfrm>
          <a:prstGeom prst="rect">
            <a:avLst/>
          </a:prstGeom>
          <a:solidFill>
            <a:srgbClr val="92B74D"/>
          </a:solidFill>
          <a:ln>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960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D97B-3DCD-13F4-2892-D02660B3200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16D9C70-D0C6-1B2C-2706-16152962C6D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8288000" cy="10263774"/>
          </a:xfrm>
          <a:prstGeom prst="rect">
            <a:avLst/>
          </a:prstGeom>
        </p:spPr>
      </p:pic>
      <p:sp>
        <p:nvSpPr>
          <p:cNvPr id="6" name="Freeform 6">
            <a:extLst>
              <a:ext uri="{FF2B5EF4-FFF2-40B4-BE49-F238E27FC236}">
                <a16:creationId xmlns:a16="http://schemas.microsoft.com/office/drawing/2014/main" id="{6CCCF93B-2616-98D0-7FAC-55F238D943BB}"/>
              </a:ext>
            </a:extLst>
          </p:cNvPr>
          <p:cNvSpPr/>
          <p:nvPr/>
        </p:nvSpPr>
        <p:spPr>
          <a:xfrm>
            <a:off x="0" y="0"/>
            <a:ext cx="18288000" cy="10287000"/>
          </a:xfrm>
          <a:custGeom>
            <a:avLst/>
            <a:gdLst/>
            <a:ahLst/>
            <a:cxnLst/>
            <a:rect l="l" t="t" r="r" b="b"/>
            <a:pathLst>
              <a:path w="10294144" h="10294144">
                <a:moveTo>
                  <a:pt x="0" y="0"/>
                </a:moveTo>
                <a:lnTo>
                  <a:pt x="10294144" y="0"/>
                </a:lnTo>
                <a:lnTo>
                  <a:pt x="10294144" y="10294144"/>
                </a:lnTo>
                <a:lnTo>
                  <a:pt x="0" y="10294144"/>
                </a:lnTo>
                <a:lnTo>
                  <a:pt x="0" y="0"/>
                </a:lnTo>
                <a:close/>
              </a:path>
            </a:pathLst>
          </a:custGeom>
          <a:solidFill>
            <a:schemeClr val="tx2">
              <a:lumMod val="50000"/>
              <a:alpha val="60000"/>
            </a:schemeClr>
          </a:solidFill>
        </p:spPr>
        <p:txBody>
          <a:bodyPr/>
          <a:lstStyle/>
          <a:p>
            <a:endParaRPr lang="en-US" dirty="0"/>
          </a:p>
        </p:txBody>
      </p:sp>
      <p:sp>
        <p:nvSpPr>
          <p:cNvPr id="13" name="TextBox 12">
            <a:extLst>
              <a:ext uri="{FF2B5EF4-FFF2-40B4-BE49-F238E27FC236}">
                <a16:creationId xmlns:a16="http://schemas.microsoft.com/office/drawing/2014/main" id="{4E5A1EB9-1750-8C4E-2D0C-ACFA62F49D91}"/>
              </a:ext>
            </a:extLst>
          </p:cNvPr>
          <p:cNvSpPr txBox="1"/>
          <p:nvPr/>
        </p:nvSpPr>
        <p:spPr>
          <a:xfrm>
            <a:off x="17803364" y="9693848"/>
            <a:ext cx="332142" cy="369332"/>
          </a:xfrm>
          <a:prstGeom prst="rect">
            <a:avLst/>
          </a:prstGeom>
          <a:noFill/>
        </p:spPr>
        <p:txBody>
          <a:bodyPr wrap="none" rtlCol="0">
            <a:spAutoFit/>
          </a:bodyPr>
          <a:lstStyle/>
          <a:p>
            <a:r>
              <a:rPr lang="en-US" dirty="0">
                <a:solidFill>
                  <a:srgbClr val="DDCAA2"/>
                </a:solidFill>
                <a:latin typeface="Montserrat" pitchFamily="2" charset="77"/>
              </a:rPr>
              <a:t>8</a:t>
            </a:r>
          </a:p>
        </p:txBody>
      </p:sp>
      <p:sp>
        <p:nvSpPr>
          <p:cNvPr id="4" name="Subheading">
            <a:extLst>
              <a:ext uri="{FF2B5EF4-FFF2-40B4-BE49-F238E27FC236}">
                <a16:creationId xmlns:a16="http://schemas.microsoft.com/office/drawing/2014/main" id="{259ADA8B-C11F-3B8F-369C-D654E31CEF00}"/>
              </a:ext>
            </a:extLst>
          </p:cNvPr>
          <p:cNvSpPr txBox="1"/>
          <p:nvPr/>
        </p:nvSpPr>
        <p:spPr>
          <a:xfrm>
            <a:off x="854964" y="2425544"/>
            <a:ext cx="16026267" cy="5435912"/>
          </a:xfrm>
          <a:prstGeom prst="rect">
            <a:avLst/>
          </a:prstGeom>
        </p:spPr>
        <p:txBody>
          <a:bodyPr wrap="square" lIns="0" tIns="0" rIns="0" bIns="0" rtlCol="0" anchor="t">
            <a:spAutoFit/>
          </a:bodyPr>
          <a:lstStyle/>
          <a:p>
            <a:pPr>
              <a:lnSpc>
                <a:spcPct val="150000"/>
              </a:lnSpc>
              <a:spcBef>
                <a:spcPct val="0"/>
              </a:spcBef>
            </a:pPr>
            <a:r>
              <a:rPr lang="en-US" sz="4000" b="1" dirty="0">
                <a:solidFill>
                  <a:srgbClr val="C5AD7C"/>
                </a:solidFill>
                <a:latin typeface="Montserrat" pitchFamily="2" charset="77"/>
              </a:rPr>
              <a:t>Snapshot:</a:t>
            </a:r>
            <a:endParaRPr lang="en-US" sz="4000" b="1" dirty="0">
              <a:solidFill>
                <a:schemeClr val="bg1"/>
              </a:solidFill>
              <a:latin typeface="Montserrat"/>
              <a:ea typeface="Montserrat"/>
              <a:cs typeface="Montserrat"/>
              <a:sym typeface="Montserrat"/>
            </a:endParaRPr>
          </a:p>
          <a:p>
            <a:pPr marL="0" lvl="0" indent="0" algn="l">
              <a:lnSpc>
                <a:spcPct val="150000"/>
              </a:lnSpc>
              <a:spcBef>
                <a:spcPct val="0"/>
              </a:spcBef>
            </a:pPr>
            <a:r>
              <a:rPr lang="en-US" sz="4000" b="1" dirty="0">
                <a:solidFill>
                  <a:schemeClr val="bg1"/>
                </a:solidFill>
                <a:latin typeface="Montserrat"/>
                <a:ea typeface="Montserrat"/>
                <a:cs typeface="Montserrat"/>
                <a:sym typeface="Montserrat"/>
              </a:rPr>
              <a:t>2024 Bulk Tonnage Gold Discovery with high grade zones</a:t>
            </a:r>
            <a:endParaRPr lang="en-US" sz="4000" b="1" dirty="0">
              <a:solidFill>
                <a:schemeClr val="bg1"/>
              </a:solidFill>
              <a:latin typeface="Montserrat"/>
              <a:ea typeface="Montserrat"/>
              <a:cs typeface="Montserrat"/>
            </a:endParaRPr>
          </a:p>
          <a:p>
            <a:pPr marL="0" lvl="0" indent="0" algn="l">
              <a:lnSpc>
                <a:spcPct val="150000"/>
              </a:lnSpc>
              <a:spcBef>
                <a:spcPct val="0"/>
              </a:spcBef>
            </a:pPr>
            <a:r>
              <a:rPr lang="en-US" sz="4000" b="1" dirty="0">
                <a:solidFill>
                  <a:schemeClr val="bg1"/>
                </a:solidFill>
                <a:latin typeface="Montserrat"/>
                <a:ea typeface="Montserrat"/>
                <a:cs typeface="Montserrat"/>
                <a:sym typeface="Montserrat"/>
              </a:rPr>
              <a:t>Exploration Permits In Place </a:t>
            </a:r>
          </a:p>
          <a:p>
            <a:pPr>
              <a:lnSpc>
                <a:spcPct val="150000"/>
              </a:lnSpc>
              <a:spcBef>
                <a:spcPct val="0"/>
              </a:spcBef>
            </a:pPr>
            <a:r>
              <a:rPr lang="en-US" sz="4000" b="1">
                <a:solidFill>
                  <a:schemeClr val="bg1"/>
                </a:solidFill>
                <a:latin typeface="Montserrat"/>
                <a:ea typeface="Montserrat"/>
                <a:cs typeface="Montserrat"/>
              </a:rPr>
              <a:t>3 Key Prospects</a:t>
            </a:r>
            <a:endParaRPr lang="en-US" sz="4000" b="1">
              <a:solidFill>
                <a:schemeClr val="bg1"/>
              </a:solidFill>
              <a:latin typeface="Montserrat"/>
              <a:ea typeface="Montserrat"/>
              <a:cs typeface="Montserrat"/>
              <a:sym typeface="Montserrat"/>
            </a:endParaRPr>
          </a:p>
          <a:p>
            <a:pPr marL="0" lvl="0" indent="0" algn="l">
              <a:lnSpc>
                <a:spcPct val="150000"/>
              </a:lnSpc>
              <a:spcBef>
                <a:spcPct val="0"/>
              </a:spcBef>
            </a:pPr>
            <a:r>
              <a:rPr lang="en-US" sz="4000" b="1" dirty="0">
                <a:solidFill>
                  <a:schemeClr val="bg1"/>
                </a:solidFill>
                <a:latin typeface="Montserrat"/>
                <a:ea typeface="Montserrat"/>
                <a:cs typeface="Montserrat"/>
                <a:sym typeface="Montserrat"/>
              </a:rPr>
              <a:t>Under Explored</a:t>
            </a:r>
            <a:endParaRPr lang="en-US" dirty="0">
              <a:solidFill>
                <a:schemeClr val="bg1"/>
              </a:solidFill>
            </a:endParaRPr>
          </a:p>
          <a:p>
            <a:pPr>
              <a:lnSpc>
                <a:spcPct val="150000"/>
              </a:lnSpc>
              <a:spcBef>
                <a:spcPct val="0"/>
              </a:spcBef>
            </a:pPr>
            <a:r>
              <a:rPr lang="en-US" sz="4000" b="1" dirty="0">
                <a:solidFill>
                  <a:schemeClr val="bg1"/>
                </a:solidFill>
                <a:latin typeface="Montserrat"/>
                <a:ea typeface="Montserrat"/>
                <a:cs typeface="Montserrat"/>
              </a:rPr>
              <a:t>11,489 Ha</a:t>
            </a:r>
          </a:p>
        </p:txBody>
      </p:sp>
      <p:sp>
        <p:nvSpPr>
          <p:cNvPr id="3" name="Logo - Top Right">
            <a:extLst>
              <a:ext uri="{FF2B5EF4-FFF2-40B4-BE49-F238E27FC236}">
                <a16:creationId xmlns:a16="http://schemas.microsoft.com/office/drawing/2014/main" id="{F47B5F40-2FBC-7501-FD7D-456A377AD4CF}"/>
              </a:ext>
            </a:extLst>
          </p:cNvPr>
          <p:cNvSpPr/>
          <p:nvPr/>
        </p:nvSpPr>
        <p:spPr>
          <a:xfrm>
            <a:off x="17026619" y="139803"/>
            <a:ext cx="1261381" cy="1320831"/>
          </a:xfrm>
          <a:custGeom>
            <a:avLst/>
            <a:gdLst/>
            <a:ahLst/>
            <a:cxnLst/>
            <a:rect l="l" t="t" r="r" b="b"/>
            <a:pathLst>
              <a:path w="1261381" h="1320831">
                <a:moveTo>
                  <a:pt x="0" y="0"/>
                </a:moveTo>
                <a:lnTo>
                  <a:pt x="1261381" y="0"/>
                </a:lnTo>
                <a:lnTo>
                  <a:pt x="1261381" y="1320832"/>
                </a:lnTo>
                <a:lnTo>
                  <a:pt x="0" y="1320832"/>
                </a:lnTo>
                <a:lnTo>
                  <a:pt x="0" y="0"/>
                </a:lnTo>
                <a:close/>
              </a:path>
            </a:pathLst>
          </a:custGeom>
          <a:blipFill>
            <a:blip r:embed="rId4"/>
            <a:stretch>
              <a:fillRect/>
            </a:stretch>
          </a:blipFill>
        </p:spPr>
        <p:txBody>
          <a:bodyPr/>
          <a:lstStyle/>
          <a:p>
            <a:endParaRPr lang="en-US"/>
          </a:p>
        </p:txBody>
      </p:sp>
      <p:grpSp>
        <p:nvGrpSpPr>
          <p:cNvPr id="2" name="Group 1">
            <a:extLst>
              <a:ext uri="{FF2B5EF4-FFF2-40B4-BE49-F238E27FC236}">
                <a16:creationId xmlns:a16="http://schemas.microsoft.com/office/drawing/2014/main" id="{075C7808-A0A0-C517-4F7C-557B076B2B8A}"/>
              </a:ext>
            </a:extLst>
          </p:cNvPr>
          <p:cNvGrpSpPr/>
          <p:nvPr/>
        </p:nvGrpSpPr>
        <p:grpSpPr>
          <a:xfrm>
            <a:off x="0" y="0"/>
            <a:ext cx="18288000" cy="1645920"/>
            <a:chOff x="0" y="0"/>
            <a:chExt cx="18288000" cy="1645920"/>
          </a:xfrm>
        </p:grpSpPr>
        <p:sp>
          <p:nvSpPr>
            <p:cNvPr id="9" name="Title">
              <a:extLst>
                <a:ext uri="{FF2B5EF4-FFF2-40B4-BE49-F238E27FC236}">
                  <a16:creationId xmlns:a16="http://schemas.microsoft.com/office/drawing/2014/main" id="{608D9752-5623-D090-DB5F-B5F37183EE66}"/>
                </a:ext>
              </a:extLst>
            </p:cNvPr>
            <p:cNvSpPr txBox="1"/>
            <p:nvPr/>
          </p:nvSpPr>
          <p:spPr>
            <a:xfrm>
              <a:off x="0" y="0"/>
              <a:ext cx="18288000" cy="160043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C5AD7C"/>
                </a:solidFill>
                <a:latin typeface="Montserrat Bold"/>
                <a:ea typeface="Calibri"/>
                <a:cs typeface="Calibri"/>
              </a:endParaRPr>
            </a:p>
            <a:p>
              <a:r>
                <a:rPr lang="en-US" sz="6000" b="1" dirty="0">
                  <a:solidFill>
                    <a:srgbClr val="C5AD7C"/>
                  </a:solidFill>
                  <a:latin typeface="Montserrat Bold"/>
                  <a:ea typeface="Calibri"/>
                  <a:cs typeface="Calibri"/>
                </a:rPr>
                <a:t>  Williams Property</a:t>
              </a:r>
            </a:p>
            <a:p>
              <a:endParaRPr lang="en-US" dirty="0"/>
            </a:p>
          </p:txBody>
        </p:sp>
        <p:cxnSp>
          <p:nvCxnSpPr>
            <p:cNvPr id="10" name="Straight Connector 9">
              <a:extLst>
                <a:ext uri="{FF2B5EF4-FFF2-40B4-BE49-F238E27FC236}">
                  <a16:creationId xmlns:a16="http://schemas.microsoft.com/office/drawing/2014/main" id="{D9694A96-2CD2-1A60-5B6A-300951900881}"/>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Logo - Top Right">
              <a:extLst>
                <a:ext uri="{FF2B5EF4-FFF2-40B4-BE49-F238E27FC236}">
                  <a16:creationId xmlns:a16="http://schemas.microsoft.com/office/drawing/2014/main" id="{52838A7C-F8E4-93B6-1218-0B47075DED3E}"/>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2483556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E48D4-DC16-251F-08F7-FD3B359B2D7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1AC872F-DEE3-F8C9-5109-B9C98C1272DE}"/>
              </a:ext>
            </a:extLst>
          </p:cNvPr>
          <p:cNvGrpSpPr/>
          <p:nvPr/>
        </p:nvGrpSpPr>
        <p:grpSpPr>
          <a:xfrm>
            <a:off x="0" y="0"/>
            <a:ext cx="18288000" cy="1645920"/>
            <a:chOff x="0" y="0"/>
            <a:chExt cx="18288000" cy="1645920"/>
          </a:xfrm>
        </p:grpSpPr>
        <p:sp>
          <p:nvSpPr>
            <p:cNvPr id="4" name="Title">
              <a:extLst>
                <a:ext uri="{FF2B5EF4-FFF2-40B4-BE49-F238E27FC236}">
                  <a16:creationId xmlns:a16="http://schemas.microsoft.com/office/drawing/2014/main" id="{04D162B3-F1F7-F65B-7EC7-764A12F06BF1}"/>
                </a:ext>
              </a:extLst>
            </p:cNvPr>
            <p:cNvSpPr txBox="1"/>
            <p:nvPr/>
          </p:nvSpPr>
          <p:spPr>
            <a:xfrm>
              <a:off x="0" y="0"/>
              <a:ext cx="18288000" cy="1600438"/>
            </a:xfrm>
            <a:prstGeom prst="rect">
              <a:avLst/>
            </a:prstGeom>
            <a:solidFill>
              <a:srgbClr val="00315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n-US" sz="2000" b="1" dirty="0">
                <a:solidFill>
                  <a:srgbClr val="DBC089"/>
                </a:solidFill>
                <a:latin typeface="Montserrat Bold"/>
                <a:ea typeface="Calibri"/>
                <a:cs typeface="Calibri"/>
              </a:endParaRPr>
            </a:p>
            <a:p>
              <a:r>
                <a:rPr lang="en-US" sz="6000" b="1" dirty="0">
                  <a:solidFill>
                    <a:srgbClr val="C5AD7C"/>
                  </a:solidFill>
                  <a:latin typeface="Montserrat Bold"/>
                  <a:ea typeface="Calibri"/>
                  <a:cs typeface="Calibri"/>
                </a:rPr>
                <a:t>  Three Key Targets</a:t>
              </a:r>
            </a:p>
            <a:p>
              <a:endParaRPr lang="en-US" dirty="0"/>
            </a:p>
          </p:txBody>
        </p:sp>
        <p:cxnSp>
          <p:nvCxnSpPr>
            <p:cNvPr id="5" name="Straight Connector 4">
              <a:extLst>
                <a:ext uri="{FF2B5EF4-FFF2-40B4-BE49-F238E27FC236}">
                  <a16:creationId xmlns:a16="http://schemas.microsoft.com/office/drawing/2014/main" id="{89DEDCD9-6324-49C7-21E6-C3D48AD24D91}"/>
                </a:ext>
              </a:extLst>
            </p:cNvPr>
            <p:cNvCxnSpPr/>
            <p:nvPr/>
          </p:nvCxnSpPr>
          <p:spPr>
            <a:xfrm>
              <a:off x="3749040" y="164592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Logo - Top Right">
              <a:extLst>
                <a:ext uri="{FF2B5EF4-FFF2-40B4-BE49-F238E27FC236}">
                  <a16:creationId xmlns:a16="http://schemas.microsoft.com/office/drawing/2014/main" id="{51A876D8-D893-F32A-5BA9-1EE64C1C6973}"/>
                </a:ext>
              </a:extLst>
            </p:cNvPr>
            <p:cNvSpPr/>
            <p:nvPr/>
          </p:nvSpPr>
          <p:spPr>
            <a:xfrm>
              <a:off x="17033407" y="143357"/>
              <a:ext cx="1254593" cy="1313723"/>
            </a:xfrm>
            <a:custGeom>
              <a:avLst/>
              <a:gdLst/>
              <a:ahLst/>
              <a:cxnLst/>
              <a:rect l="l" t="t" r="r" b="b"/>
              <a:pathLst>
                <a:path w="1254593" h="1313723">
                  <a:moveTo>
                    <a:pt x="0" y="0"/>
                  </a:moveTo>
                  <a:lnTo>
                    <a:pt x="1254593" y="0"/>
                  </a:lnTo>
                  <a:lnTo>
                    <a:pt x="1254593" y="1313723"/>
                  </a:lnTo>
                  <a:lnTo>
                    <a:pt x="0" y="1313723"/>
                  </a:lnTo>
                  <a:lnTo>
                    <a:pt x="0" y="0"/>
                  </a:lnTo>
                  <a:close/>
                </a:path>
              </a:pathLst>
            </a:custGeom>
            <a:blipFill>
              <a:blip r:embed="rId3"/>
              <a:stretch>
                <a:fillRect/>
              </a:stretch>
            </a:blipFill>
          </p:spPr>
          <p:txBody>
            <a:bodyPr/>
            <a:lstStyle/>
            <a:p>
              <a:endParaRPr lang="en-US"/>
            </a:p>
          </p:txBody>
        </p:sp>
      </p:grpSp>
      <p:sp>
        <p:nvSpPr>
          <p:cNvPr id="46" name="TextBox 45">
            <a:extLst>
              <a:ext uri="{FF2B5EF4-FFF2-40B4-BE49-F238E27FC236}">
                <a16:creationId xmlns:a16="http://schemas.microsoft.com/office/drawing/2014/main" id="{28AE2968-B446-28BE-C18A-7E44F39F299E}"/>
              </a:ext>
            </a:extLst>
          </p:cNvPr>
          <p:cNvSpPr txBox="1"/>
          <p:nvPr/>
        </p:nvSpPr>
        <p:spPr>
          <a:xfrm>
            <a:off x="17803364" y="9693848"/>
            <a:ext cx="325730" cy="369332"/>
          </a:xfrm>
          <a:prstGeom prst="rect">
            <a:avLst/>
          </a:prstGeom>
          <a:noFill/>
        </p:spPr>
        <p:txBody>
          <a:bodyPr wrap="none" rtlCol="0">
            <a:spAutoFit/>
          </a:bodyPr>
          <a:lstStyle/>
          <a:p>
            <a:r>
              <a:rPr lang="en-US" dirty="0">
                <a:solidFill>
                  <a:srgbClr val="283B5B"/>
                </a:solidFill>
                <a:latin typeface="Montserrat" pitchFamily="2" charset="77"/>
              </a:rPr>
              <a:t>9</a:t>
            </a:r>
          </a:p>
        </p:txBody>
      </p:sp>
      <p:pic>
        <p:nvPicPr>
          <p:cNvPr id="1090" name="Picture 1089">
            <a:extLst>
              <a:ext uri="{FF2B5EF4-FFF2-40B4-BE49-F238E27FC236}">
                <a16:creationId xmlns:a16="http://schemas.microsoft.com/office/drawing/2014/main" id="{57C984FD-7B0E-8A7D-8A6A-6F8481506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31" y="2804876"/>
            <a:ext cx="10039360" cy="7069081"/>
          </a:xfrm>
          <a:prstGeom prst="rect">
            <a:avLst/>
          </a:prstGeom>
        </p:spPr>
      </p:pic>
      <p:sp>
        <p:nvSpPr>
          <p:cNvPr id="1093" name="Freeform: Shape 14">
            <a:extLst>
              <a:ext uri="{FF2B5EF4-FFF2-40B4-BE49-F238E27FC236}">
                <a16:creationId xmlns:a16="http://schemas.microsoft.com/office/drawing/2014/main" id="{DC77459E-C1B1-7C57-B55A-C5B0C0736E34}"/>
              </a:ext>
            </a:extLst>
          </p:cNvPr>
          <p:cNvSpPr/>
          <p:nvPr/>
        </p:nvSpPr>
        <p:spPr>
          <a:xfrm>
            <a:off x="2757229" y="4193347"/>
            <a:ext cx="1308016" cy="593932"/>
          </a:xfrm>
          <a:custGeom>
            <a:avLst/>
            <a:gdLst>
              <a:gd name="csX0" fmla="*/ 53960 w 2102409"/>
              <a:gd name="csY0" fmla="*/ 9615 h 860215"/>
              <a:gd name="csX1" fmla="*/ 401432 w 2102409"/>
              <a:gd name="csY1" fmla="*/ 55335 h 860215"/>
              <a:gd name="csX2" fmla="*/ 831200 w 2102409"/>
              <a:gd name="csY2" fmla="*/ 329655 h 860215"/>
              <a:gd name="csX3" fmla="*/ 1398128 w 2102409"/>
              <a:gd name="csY3" fmla="*/ 530823 h 860215"/>
              <a:gd name="csX4" fmla="*/ 1763888 w 2102409"/>
              <a:gd name="csY4" fmla="*/ 603975 h 860215"/>
              <a:gd name="csX5" fmla="*/ 2038208 w 2102409"/>
              <a:gd name="csY5" fmla="*/ 750279 h 860215"/>
              <a:gd name="csX6" fmla="*/ 2065640 w 2102409"/>
              <a:gd name="csY6" fmla="*/ 860007 h 860215"/>
              <a:gd name="csX7" fmla="*/ 1599296 w 2102409"/>
              <a:gd name="csY7" fmla="*/ 722847 h 860215"/>
              <a:gd name="csX8" fmla="*/ 831200 w 2102409"/>
              <a:gd name="csY8" fmla="*/ 494247 h 860215"/>
              <a:gd name="csX9" fmla="*/ 392288 w 2102409"/>
              <a:gd name="csY9" fmla="*/ 265647 h 860215"/>
              <a:gd name="csX10" fmla="*/ 35672 w 2102409"/>
              <a:gd name="csY10" fmla="*/ 183351 h 860215"/>
              <a:gd name="csX11" fmla="*/ 53960 w 2102409"/>
              <a:gd name="csY11" fmla="*/ 9615 h 860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02409" h="860215">
                <a:moveTo>
                  <a:pt x="53960" y="9615"/>
                </a:moveTo>
                <a:cubicBezTo>
                  <a:pt x="114920" y="-11721"/>
                  <a:pt x="271892" y="1995"/>
                  <a:pt x="401432" y="55335"/>
                </a:cubicBezTo>
                <a:cubicBezTo>
                  <a:pt x="530972" y="108675"/>
                  <a:pt x="665084" y="250407"/>
                  <a:pt x="831200" y="329655"/>
                </a:cubicBezTo>
                <a:cubicBezTo>
                  <a:pt x="997316" y="408903"/>
                  <a:pt x="1242680" y="485103"/>
                  <a:pt x="1398128" y="530823"/>
                </a:cubicBezTo>
                <a:cubicBezTo>
                  <a:pt x="1553576" y="576543"/>
                  <a:pt x="1657208" y="567399"/>
                  <a:pt x="1763888" y="603975"/>
                </a:cubicBezTo>
                <a:cubicBezTo>
                  <a:pt x="1870568" y="640551"/>
                  <a:pt x="1987916" y="707607"/>
                  <a:pt x="2038208" y="750279"/>
                </a:cubicBezTo>
                <a:cubicBezTo>
                  <a:pt x="2088500" y="792951"/>
                  <a:pt x="2138792" y="864579"/>
                  <a:pt x="2065640" y="860007"/>
                </a:cubicBezTo>
                <a:cubicBezTo>
                  <a:pt x="1992488" y="855435"/>
                  <a:pt x="1599296" y="722847"/>
                  <a:pt x="1599296" y="722847"/>
                </a:cubicBezTo>
                <a:cubicBezTo>
                  <a:pt x="1393556" y="661887"/>
                  <a:pt x="1032368" y="570447"/>
                  <a:pt x="831200" y="494247"/>
                </a:cubicBezTo>
                <a:cubicBezTo>
                  <a:pt x="630032" y="418047"/>
                  <a:pt x="524876" y="317463"/>
                  <a:pt x="392288" y="265647"/>
                </a:cubicBezTo>
                <a:cubicBezTo>
                  <a:pt x="259700" y="213831"/>
                  <a:pt x="92060" y="226023"/>
                  <a:pt x="35672" y="183351"/>
                </a:cubicBezTo>
                <a:cubicBezTo>
                  <a:pt x="-20716" y="140679"/>
                  <a:pt x="-7000" y="30951"/>
                  <a:pt x="53960" y="9615"/>
                </a:cubicBez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94" name="Picture 4" descr="Map North Arrow Transparent Clipart - North Arrow No Background -  (1695x1719) Png Clipart Download">
            <a:extLst>
              <a:ext uri="{FF2B5EF4-FFF2-40B4-BE49-F238E27FC236}">
                <a16:creationId xmlns:a16="http://schemas.microsoft.com/office/drawing/2014/main" id="{73ABD1A4-C028-1CC7-46B4-9361330BC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6342" y="2966670"/>
            <a:ext cx="525005" cy="532399"/>
          </a:xfrm>
          <a:prstGeom prst="rect">
            <a:avLst/>
          </a:prstGeom>
          <a:noFill/>
          <a:extLst>
            <a:ext uri="{909E8E84-426E-40DD-AFC4-6F175D3DCCD1}">
              <a14:hiddenFill xmlns:a14="http://schemas.microsoft.com/office/drawing/2010/main">
                <a:solidFill>
                  <a:srgbClr val="FFFFFF"/>
                </a:solidFill>
              </a14:hiddenFill>
            </a:ext>
          </a:extLst>
        </p:spPr>
      </p:pic>
      <p:grpSp>
        <p:nvGrpSpPr>
          <p:cNvPr id="1095" name="Group 1094">
            <a:extLst>
              <a:ext uri="{FF2B5EF4-FFF2-40B4-BE49-F238E27FC236}">
                <a16:creationId xmlns:a16="http://schemas.microsoft.com/office/drawing/2014/main" id="{38BC0A0D-E168-5A88-B9CA-B6BE11CEFEF2}"/>
              </a:ext>
            </a:extLst>
          </p:cNvPr>
          <p:cNvGrpSpPr/>
          <p:nvPr/>
        </p:nvGrpSpPr>
        <p:grpSpPr>
          <a:xfrm>
            <a:off x="8524554" y="7148150"/>
            <a:ext cx="2061532" cy="2331217"/>
            <a:chOff x="5633143" y="6531429"/>
            <a:chExt cx="2061532" cy="2331217"/>
          </a:xfrm>
        </p:grpSpPr>
        <p:grpSp>
          <p:nvGrpSpPr>
            <p:cNvPr id="1096" name="Group 1095">
              <a:extLst>
                <a:ext uri="{FF2B5EF4-FFF2-40B4-BE49-F238E27FC236}">
                  <a16:creationId xmlns:a16="http://schemas.microsoft.com/office/drawing/2014/main" id="{C5E7B876-7C2D-1889-C271-E5C1BC38D9B9}"/>
                </a:ext>
              </a:extLst>
            </p:cNvPr>
            <p:cNvGrpSpPr/>
            <p:nvPr/>
          </p:nvGrpSpPr>
          <p:grpSpPr>
            <a:xfrm>
              <a:off x="5633143" y="6531429"/>
              <a:ext cx="2061532" cy="2331217"/>
              <a:chOff x="1342412" y="6012434"/>
              <a:chExt cx="1750376" cy="2046941"/>
            </a:xfrm>
          </p:grpSpPr>
          <p:grpSp>
            <p:nvGrpSpPr>
              <p:cNvPr id="1102" name="Group 1101">
                <a:extLst>
                  <a:ext uri="{FF2B5EF4-FFF2-40B4-BE49-F238E27FC236}">
                    <a16:creationId xmlns:a16="http://schemas.microsoft.com/office/drawing/2014/main" id="{01047B47-F4CD-E2A6-29A1-C572933B12F0}"/>
                  </a:ext>
                </a:extLst>
              </p:cNvPr>
              <p:cNvGrpSpPr/>
              <p:nvPr/>
            </p:nvGrpSpPr>
            <p:grpSpPr>
              <a:xfrm>
                <a:off x="1342412" y="6012434"/>
                <a:ext cx="1536677" cy="2046941"/>
                <a:chOff x="-1329320" y="4742862"/>
                <a:chExt cx="1610147" cy="2046941"/>
              </a:xfrm>
            </p:grpSpPr>
            <p:sp>
              <p:nvSpPr>
                <p:cNvPr id="1104" name="Rectangle 1103">
                  <a:extLst>
                    <a:ext uri="{FF2B5EF4-FFF2-40B4-BE49-F238E27FC236}">
                      <a16:creationId xmlns:a16="http://schemas.microsoft.com/office/drawing/2014/main" id="{AD93D2DA-FF89-3134-3754-FC9C6CA6BDEE}"/>
                    </a:ext>
                  </a:extLst>
                </p:cNvPr>
                <p:cNvSpPr/>
                <p:nvPr/>
              </p:nvSpPr>
              <p:spPr>
                <a:xfrm>
                  <a:off x="-1329320" y="4742862"/>
                  <a:ext cx="1599576" cy="2046941"/>
                </a:xfrm>
                <a:prstGeom prst="rect">
                  <a:avLst/>
                </a:prstGeom>
                <a:solidFill>
                  <a:schemeClr val="bg1"/>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itchFamily="2" charset="77"/>
                  </a:endParaRPr>
                </a:p>
              </p:txBody>
            </p:sp>
            <p:sp>
              <p:nvSpPr>
                <p:cNvPr id="1105" name="TextBox 1104">
                  <a:extLst>
                    <a:ext uri="{FF2B5EF4-FFF2-40B4-BE49-F238E27FC236}">
                      <a16:creationId xmlns:a16="http://schemas.microsoft.com/office/drawing/2014/main" id="{A691CF9D-D019-4AEB-569B-B17B5E135D09}"/>
                    </a:ext>
                  </a:extLst>
                </p:cNvPr>
                <p:cNvSpPr txBox="1"/>
                <p:nvPr/>
              </p:nvSpPr>
              <p:spPr>
                <a:xfrm>
                  <a:off x="-1318749" y="4758037"/>
                  <a:ext cx="1599576" cy="405368"/>
                </a:xfrm>
                <a:prstGeom prst="rect">
                  <a:avLst/>
                </a:prstGeom>
                <a:noFill/>
              </p:spPr>
              <p:txBody>
                <a:bodyPr wrap="square" rtlCol="0">
                  <a:spAutoFit/>
                </a:bodyPr>
                <a:lstStyle/>
                <a:p>
                  <a:pPr algn="ctr"/>
                  <a:r>
                    <a:rPr lang="en-US" sz="1200" b="1" dirty="0">
                      <a:solidFill>
                        <a:srgbClr val="283B5B"/>
                      </a:solidFill>
                      <a:latin typeface="Montserrat" pitchFamily="2" charset="77"/>
                    </a:rPr>
                    <a:t>Au Rock Grab Samples (ppm)</a:t>
                  </a:r>
                </a:p>
              </p:txBody>
            </p:sp>
          </p:grpSp>
          <p:sp>
            <p:nvSpPr>
              <p:cNvPr id="1103" name="TextBox 1102">
                <a:extLst>
                  <a:ext uri="{FF2B5EF4-FFF2-40B4-BE49-F238E27FC236}">
                    <a16:creationId xmlns:a16="http://schemas.microsoft.com/office/drawing/2014/main" id="{C6F0AF26-FDE4-07B0-F50B-8F14DD22098F}"/>
                  </a:ext>
                </a:extLst>
              </p:cNvPr>
              <p:cNvSpPr txBox="1"/>
              <p:nvPr/>
            </p:nvSpPr>
            <p:spPr>
              <a:xfrm>
                <a:off x="1807448" y="6474326"/>
                <a:ext cx="1285340" cy="1512980"/>
              </a:xfrm>
              <a:prstGeom prst="rect">
                <a:avLst/>
              </a:prstGeom>
              <a:noFill/>
            </p:spPr>
            <p:txBody>
              <a:bodyPr wrap="square" rtlCol="0">
                <a:spAutoFit/>
              </a:bodyPr>
              <a:lstStyle/>
              <a:p>
                <a:pPr>
                  <a:lnSpc>
                    <a:spcPct val="150000"/>
                  </a:lnSpc>
                </a:pPr>
                <a:r>
                  <a:rPr lang="en-US" sz="1200" dirty="0">
                    <a:solidFill>
                      <a:srgbClr val="283B5B"/>
                    </a:solidFill>
                    <a:latin typeface="Montserrat" pitchFamily="2" charset="77"/>
                  </a:rPr>
                  <a:t>&lt; 0.01 </a:t>
                </a:r>
                <a:r>
                  <a:rPr lang="en-US" sz="800" dirty="0">
                    <a:solidFill>
                      <a:srgbClr val="283B5B"/>
                    </a:solidFill>
                    <a:latin typeface="Montserrat" pitchFamily="2" charset="77"/>
                  </a:rPr>
                  <a:t>(not shown)</a:t>
                </a:r>
              </a:p>
              <a:p>
                <a:pPr>
                  <a:lnSpc>
                    <a:spcPct val="150000"/>
                  </a:lnSpc>
                </a:pPr>
                <a:r>
                  <a:rPr lang="en-US" sz="1200" dirty="0">
                    <a:solidFill>
                      <a:srgbClr val="283B5B"/>
                    </a:solidFill>
                    <a:latin typeface="Montserrat" pitchFamily="2" charset="77"/>
                  </a:rPr>
                  <a:t>0.1-0.5</a:t>
                </a:r>
              </a:p>
              <a:p>
                <a:pPr>
                  <a:lnSpc>
                    <a:spcPct val="150000"/>
                  </a:lnSpc>
                </a:pPr>
                <a:r>
                  <a:rPr lang="en-US" sz="1200" dirty="0">
                    <a:solidFill>
                      <a:srgbClr val="283B5B"/>
                    </a:solidFill>
                    <a:latin typeface="Montserrat" pitchFamily="2" charset="77"/>
                  </a:rPr>
                  <a:t>0.5-1.0</a:t>
                </a:r>
              </a:p>
              <a:p>
                <a:pPr>
                  <a:lnSpc>
                    <a:spcPct val="150000"/>
                  </a:lnSpc>
                </a:pPr>
                <a:r>
                  <a:rPr lang="en-US" sz="1200" dirty="0">
                    <a:solidFill>
                      <a:srgbClr val="283B5B"/>
                    </a:solidFill>
                    <a:latin typeface="Montserrat" pitchFamily="2" charset="77"/>
                  </a:rPr>
                  <a:t>1.0-5.0</a:t>
                </a:r>
              </a:p>
              <a:p>
                <a:pPr>
                  <a:lnSpc>
                    <a:spcPct val="150000"/>
                  </a:lnSpc>
                </a:pPr>
                <a:r>
                  <a:rPr lang="en-US" sz="1200" dirty="0">
                    <a:solidFill>
                      <a:srgbClr val="283B5B"/>
                    </a:solidFill>
                    <a:latin typeface="Montserrat" pitchFamily="2" charset="77"/>
                  </a:rPr>
                  <a:t>5.0-10</a:t>
                </a:r>
              </a:p>
              <a:p>
                <a:pPr>
                  <a:lnSpc>
                    <a:spcPct val="150000"/>
                  </a:lnSpc>
                </a:pPr>
                <a:r>
                  <a:rPr lang="en-US" sz="1200" dirty="0">
                    <a:solidFill>
                      <a:srgbClr val="283B5B"/>
                    </a:solidFill>
                    <a:latin typeface="Montserrat" pitchFamily="2" charset="77"/>
                  </a:rPr>
                  <a:t>&gt; 10</a:t>
                </a:r>
              </a:p>
            </p:txBody>
          </p:sp>
        </p:grpSp>
        <p:sp>
          <p:nvSpPr>
            <p:cNvPr id="1097" name="Oval 1096">
              <a:extLst>
                <a:ext uri="{FF2B5EF4-FFF2-40B4-BE49-F238E27FC236}">
                  <a16:creationId xmlns:a16="http://schemas.microsoft.com/office/drawing/2014/main" id="{D5ECFEB3-A3DC-70C9-1CF4-7DEC83665826}"/>
                </a:ext>
              </a:extLst>
            </p:cNvPr>
            <p:cNvSpPr>
              <a:spLocks noChangeAspect="1"/>
            </p:cNvSpPr>
            <p:nvPr/>
          </p:nvSpPr>
          <p:spPr>
            <a:xfrm>
              <a:off x="5850677" y="7438737"/>
              <a:ext cx="133200" cy="133200"/>
            </a:xfrm>
            <a:prstGeom prst="ellipse">
              <a:avLst/>
            </a:prstGeom>
            <a:solidFill>
              <a:srgbClr val="018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Oval 1097">
              <a:extLst>
                <a:ext uri="{FF2B5EF4-FFF2-40B4-BE49-F238E27FC236}">
                  <a16:creationId xmlns:a16="http://schemas.microsoft.com/office/drawing/2014/main" id="{62F25307-16C7-F1A1-E276-CB95913D861D}"/>
                </a:ext>
              </a:extLst>
            </p:cNvPr>
            <p:cNvSpPr>
              <a:spLocks noChangeAspect="1"/>
            </p:cNvSpPr>
            <p:nvPr/>
          </p:nvSpPr>
          <p:spPr>
            <a:xfrm>
              <a:off x="5827277" y="7691391"/>
              <a:ext cx="180000" cy="180000"/>
            </a:xfrm>
            <a:prstGeom prst="ellipse">
              <a:avLst/>
            </a:prstGeom>
            <a:solidFill>
              <a:srgbClr val="FFFF00"/>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Oval 1098">
              <a:extLst>
                <a:ext uri="{FF2B5EF4-FFF2-40B4-BE49-F238E27FC236}">
                  <a16:creationId xmlns:a16="http://schemas.microsoft.com/office/drawing/2014/main" id="{E71128A3-86B0-068A-C5A6-615F038C7EFA}"/>
                </a:ext>
              </a:extLst>
            </p:cNvPr>
            <p:cNvSpPr>
              <a:spLocks noChangeAspect="1"/>
            </p:cNvSpPr>
            <p:nvPr/>
          </p:nvSpPr>
          <p:spPr>
            <a:xfrm>
              <a:off x="5809277" y="7936183"/>
              <a:ext cx="216000" cy="216000"/>
            </a:xfrm>
            <a:prstGeom prst="ellipse">
              <a:avLst/>
            </a:prstGeom>
            <a:solidFill>
              <a:srgbClr val="EF7800"/>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a:extLst>
                <a:ext uri="{FF2B5EF4-FFF2-40B4-BE49-F238E27FC236}">
                  <a16:creationId xmlns:a16="http://schemas.microsoft.com/office/drawing/2014/main" id="{97570523-BC19-BBCC-7AB5-D7E17DE66CE0}"/>
                </a:ext>
              </a:extLst>
            </p:cNvPr>
            <p:cNvSpPr>
              <a:spLocks noChangeAspect="1"/>
            </p:cNvSpPr>
            <p:nvPr/>
          </p:nvSpPr>
          <p:spPr>
            <a:xfrm>
              <a:off x="5773277" y="8185936"/>
              <a:ext cx="288000" cy="288000"/>
            </a:xfrm>
            <a:prstGeom prst="ellipse">
              <a:avLst/>
            </a:prstGeom>
            <a:solidFill>
              <a:srgbClr val="FF9E9D"/>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a:extLst>
                <a:ext uri="{FF2B5EF4-FFF2-40B4-BE49-F238E27FC236}">
                  <a16:creationId xmlns:a16="http://schemas.microsoft.com/office/drawing/2014/main" id="{78AAAAAE-2140-2833-BC64-587072A8E0BD}"/>
                </a:ext>
              </a:extLst>
            </p:cNvPr>
            <p:cNvSpPr>
              <a:spLocks noChangeAspect="1"/>
            </p:cNvSpPr>
            <p:nvPr/>
          </p:nvSpPr>
          <p:spPr>
            <a:xfrm>
              <a:off x="5748763" y="8488291"/>
              <a:ext cx="360000" cy="360000"/>
            </a:xfrm>
            <a:prstGeom prst="ellipse">
              <a:avLst/>
            </a:prstGeom>
            <a:solidFill>
              <a:srgbClr val="FF0000"/>
            </a:solid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6" name="Group 1105">
            <a:extLst>
              <a:ext uri="{FF2B5EF4-FFF2-40B4-BE49-F238E27FC236}">
                <a16:creationId xmlns:a16="http://schemas.microsoft.com/office/drawing/2014/main" id="{1CDD7B8B-4491-6304-26DA-C5A874610469}"/>
              </a:ext>
            </a:extLst>
          </p:cNvPr>
          <p:cNvGrpSpPr/>
          <p:nvPr/>
        </p:nvGrpSpPr>
        <p:grpSpPr>
          <a:xfrm>
            <a:off x="6913458" y="7740246"/>
            <a:ext cx="1617949" cy="1739121"/>
            <a:chOff x="1342412" y="5767478"/>
            <a:chExt cx="1617949" cy="1739121"/>
          </a:xfrm>
        </p:grpSpPr>
        <p:grpSp>
          <p:nvGrpSpPr>
            <p:cNvPr id="1107" name="Group 1106">
              <a:extLst>
                <a:ext uri="{FF2B5EF4-FFF2-40B4-BE49-F238E27FC236}">
                  <a16:creationId xmlns:a16="http://schemas.microsoft.com/office/drawing/2014/main" id="{0821FC5D-EA82-FFF4-4B2D-7872BA292338}"/>
                </a:ext>
              </a:extLst>
            </p:cNvPr>
            <p:cNvGrpSpPr/>
            <p:nvPr/>
          </p:nvGrpSpPr>
          <p:grpSpPr>
            <a:xfrm>
              <a:off x="1342412" y="5767478"/>
              <a:ext cx="1526589" cy="1739121"/>
              <a:chOff x="-1329320" y="4497906"/>
              <a:chExt cx="1599577" cy="1739121"/>
            </a:xfrm>
          </p:grpSpPr>
          <p:sp>
            <p:nvSpPr>
              <p:cNvPr id="1109" name="Rectangle 1108">
                <a:extLst>
                  <a:ext uri="{FF2B5EF4-FFF2-40B4-BE49-F238E27FC236}">
                    <a16:creationId xmlns:a16="http://schemas.microsoft.com/office/drawing/2014/main" id="{C06EA037-ACCD-D8F7-A078-8405CD947DD5}"/>
                  </a:ext>
                </a:extLst>
              </p:cNvPr>
              <p:cNvSpPr/>
              <p:nvPr/>
            </p:nvSpPr>
            <p:spPr>
              <a:xfrm>
                <a:off x="-1329320" y="4497906"/>
                <a:ext cx="1599576" cy="1739121"/>
              </a:xfrm>
              <a:prstGeom prst="rect">
                <a:avLst/>
              </a:prstGeom>
              <a:solidFill>
                <a:schemeClr val="bg1"/>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itchFamily="2" charset="77"/>
                </a:endParaRPr>
              </a:p>
            </p:txBody>
          </p:sp>
          <p:sp>
            <p:nvSpPr>
              <p:cNvPr id="1110" name="TextBox 1109">
                <a:extLst>
                  <a:ext uri="{FF2B5EF4-FFF2-40B4-BE49-F238E27FC236}">
                    <a16:creationId xmlns:a16="http://schemas.microsoft.com/office/drawing/2014/main" id="{C6C449A7-421D-28B2-3A56-1C5673B7A01E}"/>
                  </a:ext>
                </a:extLst>
              </p:cNvPr>
              <p:cNvSpPr txBox="1"/>
              <p:nvPr/>
            </p:nvSpPr>
            <p:spPr>
              <a:xfrm>
                <a:off x="-1329319" y="4535963"/>
                <a:ext cx="1599576" cy="461665"/>
              </a:xfrm>
              <a:prstGeom prst="rect">
                <a:avLst/>
              </a:prstGeom>
              <a:noFill/>
            </p:spPr>
            <p:txBody>
              <a:bodyPr wrap="square" rtlCol="0">
                <a:spAutoFit/>
              </a:bodyPr>
              <a:lstStyle/>
              <a:p>
                <a:pPr algn="ctr"/>
                <a:r>
                  <a:rPr lang="en-US" sz="1200" dirty="0">
                    <a:solidFill>
                      <a:srgbClr val="283B5B"/>
                    </a:solidFill>
                    <a:latin typeface="Montserrat" pitchFamily="2" charset="77"/>
                  </a:rPr>
                  <a:t>Cu Rock Grab Samples (wt %)</a:t>
                </a:r>
              </a:p>
            </p:txBody>
          </p:sp>
          <p:sp>
            <p:nvSpPr>
              <p:cNvPr id="1111" name="Triangle 1110">
                <a:extLst>
                  <a:ext uri="{FF2B5EF4-FFF2-40B4-BE49-F238E27FC236}">
                    <a16:creationId xmlns:a16="http://schemas.microsoft.com/office/drawing/2014/main" id="{E6B6D2AE-785F-2BE8-C140-188BBBA68FA0}"/>
                  </a:ext>
                </a:extLst>
              </p:cNvPr>
              <p:cNvSpPr/>
              <p:nvPr/>
            </p:nvSpPr>
            <p:spPr>
              <a:xfrm>
                <a:off x="-1127638" y="5244832"/>
                <a:ext cx="118613" cy="133543"/>
              </a:xfrm>
              <a:prstGeom prst="triangle">
                <a:avLst>
                  <a:gd name="adj" fmla="val 46240"/>
                </a:avLst>
              </a:prstGeom>
              <a:solidFill>
                <a:srgbClr val="017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Triangle 1111">
                <a:extLst>
                  <a:ext uri="{FF2B5EF4-FFF2-40B4-BE49-F238E27FC236}">
                    <a16:creationId xmlns:a16="http://schemas.microsoft.com/office/drawing/2014/main" id="{6DA5B62D-A214-DDA1-0447-80ECBBF54F0F}"/>
                  </a:ext>
                </a:extLst>
              </p:cNvPr>
              <p:cNvSpPr/>
              <p:nvPr/>
            </p:nvSpPr>
            <p:spPr>
              <a:xfrm>
                <a:off x="-1127638" y="5402690"/>
                <a:ext cx="118613" cy="133543"/>
              </a:xfrm>
              <a:prstGeom prst="triangle">
                <a:avLst>
                  <a:gd name="adj" fmla="val 46240"/>
                </a:avLst>
              </a:prstGeom>
              <a:solidFill>
                <a:srgbClr val="FFFF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Triangle 1112">
                <a:extLst>
                  <a:ext uri="{FF2B5EF4-FFF2-40B4-BE49-F238E27FC236}">
                    <a16:creationId xmlns:a16="http://schemas.microsoft.com/office/drawing/2014/main" id="{5B51324F-AEE8-8874-281A-5A26A8E68B9E}"/>
                  </a:ext>
                </a:extLst>
              </p:cNvPr>
              <p:cNvSpPr/>
              <p:nvPr/>
            </p:nvSpPr>
            <p:spPr>
              <a:xfrm>
                <a:off x="-1148315" y="5573586"/>
                <a:ext cx="158063" cy="167044"/>
              </a:xfrm>
              <a:prstGeom prst="triangle">
                <a:avLst>
                  <a:gd name="adj" fmla="val 46240"/>
                </a:avLst>
              </a:prstGeom>
              <a:solidFill>
                <a:srgbClr val="F576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Triangle 1113">
                <a:extLst>
                  <a:ext uri="{FF2B5EF4-FFF2-40B4-BE49-F238E27FC236}">
                    <a16:creationId xmlns:a16="http://schemas.microsoft.com/office/drawing/2014/main" id="{DEFB4244-0558-E0E0-F81C-B9AC1CE29A2B}"/>
                  </a:ext>
                </a:extLst>
              </p:cNvPr>
              <p:cNvSpPr/>
              <p:nvPr/>
            </p:nvSpPr>
            <p:spPr>
              <a:xfrm>
                <a:off x="-1164648" y="5761936"/>
                <a:ext cx="187341" cy="152635"/>
              </a:xfrm>
              <a:prstGeom prst="triangle">
                <a:avLst>
                  <a:gd name="adj" fmla="val 46240"/>
                </a:avLst>
              </a:prstGeom>
              <a:solidFill>
                <a:srgbClr val="FF9D9D"/>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Triangle 1114">
                <a:extLst>
                  <a:ext uri="{FF2B5EF4-FFF2-40B4-BE49-F238E27FC236}">
                    <a16:creationId xmlns:a16="http://schemas.microsoft.com/office/drawing/2014/main" id="{34D3B5E1-656A-8FD8-F08F-D600FAFD4307}"/>
                  </a:ext>
                </a:extLst>
              </p:cNvPr>
              <p:cNvSpPr/>
              <p:nvPr/>
            </p:nvSpPr>
            <p:spPr>
              <a:xfrm>
                <a:off x="-1162001" y="5941295"/>
                <a:ext cx="187341" cy="169077"/>
              </a:xfrm>
              <a:prstGeom prst="triangle">
                <a:avLst>
                  <a:gd name="adj" fmla="val 46240"/>
                </a:avLst>
              </a:prstGeom>
              <a:solidFill>
                <a:srgbClr val="FF0000"/>
              </a:solidFill>
              <a:ln w="3175">
                <a:solidFill>
                  <a:srgbClr val="283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8" name="TextBox 1107">
              <a:extLst>
                <a:ext uri="{FF2B5EF4-FFF2-40B4-BE49-F238E27FC236}">
                  <a16:creationId xmlns:a16="http://schemas.microsoft.com/office/drawing/2014/main" id="{329BF5DD-445E-B809-2B75-15A1489CDB97}"/>
                </a:ext>
              </a:extLst>
            </p:cNvPr>
            <p:cNvSpPr txBox="1"/>
            <p:nvPr/>
          </p:nvSpPr>
          <p:spPr>
            <a:xfrm>
              <a:off x="1675021" y="6268114"/>
              <a:ext cx="1285340" cy="1200329"/>
            </a:xfrm>
            <a:prstGeom prst="rect">
              <a:avLst/>
            </a:prstGeom>
            <a:noFill/>
          </p:spPr>
          <p:txBody>
            <a:bodyPr wrap="square" rtlCol="0">
              <a:spAutoFit/>
            </a:bodyPr>
            <a:lstStyle/>
            <a:p>
              <a:r>
                <a:rPr lang="en-US" sz="1200" dirty="0">
                  <a:solidFill>
                    <a:srgbClr val="283B5B"/>
                  </a:solidFill>
                  <a:latin typeface="Montserrat" pitchFamily="2" charset="77"/>
                </a:rPr>
                <a:t>&lt; 0.01 </a:t>
              </a:r>
              <a:r>
                <a:rPr lang="en-US" sz="800" dirty="0">
                  <a:solidFill>
                    <a:srgbClr val="283B5B"/>
                  </a:solidFill>
                  <a:latin typeface="Montserrat" pitchFamily="2" charset="77"/>
                </a:rPr>
                <a:t>(not shown)</a:t>
              </a:r>
            </a:p>
            <a:p>
              <a:r>
                <a:rPr lang="en-US" sz="1200" dirty="0">
                  <a:solidFill>
                    <a:srgbClr val="283B5B"/>
                  </a:solidFill>
                  <a:latin typeface="Montserrat" pitchFamily="2" charset="77"/>
                </a:rPr>
                <a:t>0.01-0.05</a:t>
              </a:r>
            </a:p>
            <a:p>
              <a:r>
                <a:rPr lang="en-US" sz="1200" dirty="0">
                  <a:solidFill>
                    <a:srgbClr val="283B5B"/>
                  </a:solidFill>
                  <a:latin typeface="Montserrat" pitchFamily="2" charset="77"/>
                </a:rPr>
                <a:t>0.05-0.10</a:t>
              </a:r>
            </a:p>
            <a:p>
              <a:r>
                <a:rPr lang="en-US" sz="1200" dirty="0">
                  <a:solidFill>
                    <a:srgbClr val="283B5B"/>
                  </a:solidFill>
                  <a:latin typeface="Montserrat" pitchFamily="2" charset="77"/>
                </a:rPr>
                <a:t>0.10-0.50</a:t>
              </a:r>
            </a:p>
            <a:p>
              <a:r>
                <a:rPr lang="en-US" sz="1200" dirty="0">
                  <a:solidFill>
                    <a:srgbClr val="283B5B"/>
                  </a:solidFill>
                  <a:latin typeface="Montserrat" pitchFamily="2" charset="77"/>
                </a:rPr>
                <a:t>0.50-1.00</a:t>
              </a:r>
            </a:p>
            <a:p>
              <a:r>
                <a:rPr lang="en-US" sz="1200" dirty="0">
                  <a:solidFill>
                    <a:srgbClr val="283B5B"/>
                  </a:solidFill>
                  <a:latin typeface="Montserrat" pitchFamily="2" charset="77"/>
                </a:rPr>
                <a:t>&gt; 1.00</a:t>
              </a:r>
            </a:p>
          </p:txBody>
        </p:sp>
      </p:grpSp>
      <p:sp>
        <p:nvSpPr>
          <p:cNvPr id="1118" name="TextBox 1117">
            <a:extLst>
              <a:ext uri="{FF2B5EF4-FFF2-40B4-BE49-F238E27FC236}">
                <a16:creationId xmlns:a16="http://schemas.microsoft.com/office/drawing/2014/main" id="{A4E87630-B575-FA69-7E60-2A4A00F47486}"/>
              </a:ext>
            </a:extLst>
          </p:cNvPr>
          <p:cNvSpPr txBox="1"/>
          <p:nvPr/>
        </p:nvSpPr>
        <p:spPr>
          <a:xfrm>
            <a:off x="434831" y="1966527"/>
            <a:ext cx="10039360" cy="629852"/>
          </a:xfrm>
          <a:prstGeom prst="rect">
            <a:avLst/>
          </a:prstGeom>
          <a:noFill/>
        </p:spPr>
        <p:txBody>
          <a:bodyPr wrap="square">
            <a:spAutoFit/>
          </a:bodyPr>
          <a:lstStyle/>
          <a:p>
            <a:pPr algn="ctr">
              <a:lnSpc>
                <a:spcPts val="4560"/>
              </a:lnSpc>
              <a:spcBef>
                <a:spcPct val="0"/>
              </a:spcBef>
            </a:pPr>
            <a:r>
              <a:rPr lang="en-US" sz="3000" b="1" dirty="0">
                <a:solidFill>
                  <a:srgbClr val="C5AD7C"/>
                </a:solidFill>
                <a:latin typeface="Montserrat Bold"/>
                <a:ea typeface="Montserrat"/>
                <a:cs typeface="Montserrat"/>
                <a:sym typeface="Montserrat Bold"/>
              </a:rPr>
              <a:t> </a:t>
            </a:r>
            <a:r>
              <a:rPr lang="en-US" sz="2800" b="1" dirty="0">
                <a:solidFill>
                  <a:srgbClr val="C5AD7C"/>
                </a:solidFill>
                <a:latin typeface="Montserrat Bold"/>
                <a:ea typeface="Montserrat"/>
                <a:cs typeface="Montserrat"/>
                <a:sym typeface="Montserrat Bold"/>
              </a:rPr>
              <a:t>Three Distinct mineralization styles across 21 sq km</a:t>
            </a:r>
          </a:p>
        </p:txBody>
      </p:sp>
      <p:sp>
        <p:nvSpPr>
          <p:cNvPr id="1120" name="Rectangle 1119">
            <a:extLst>
              <a:ext uri="{FF2B5EF4-FFF2-40B4-BE49-F238E27FC236}">
                <a16:creationId xmlns:a16="http://schemas.microsoft.com/office/drawing/2014/main" id="{353855B5-59F3-FF29-BA05-AEDD3FEB0C58}"/>
              </a:ext>
            </a:extLst>
          </p:cNvPr>
          <p:cNvSpPr/>
          <p:nvPr/>
        </p:nvSpPr>
        <p:spPr>
          <a:xfrm>
            <a:off x="1620982" y="5605592"/>
            <a:ext cx="2814264" cy="508696"/>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GIC</a:t>
            </a:r>
          </a:p>
        </p:txBody>
      </p:sp>
      <p:sp>
        <p:nvSpPr>
          <p:cNvPr id="1122" name="Rectangle 1121">
            <a:extLst>
              <a:ext uri="{FF2B5EF4-FFF2-40B4-BE49-F238E27FC236}">
                <a16:creationId xmlns:a16="http://schemas.microsoft.com/office/drawing/2014/main" id="{7F436AE6-E3CF-2113-E0F4-899C57127E64}"/>
              </a:ext>
            </a:extLst>
          </p:cNvPr>
          <p:cNvSpPr/>
          <p:nvPr/>
        </p:nvSpPr>
        <p:spPr>
          <a:xfrm>
            <a:off x="3825343" y="9268173"/>
            <a:ext cx="2814264" cy="508696"/>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T-Bill</a:t>
            </a:r>
          </a:p>
        </p:txBody>
      </p:sp>
      <p:sp>
        <p:nvSpPr>
          <p:cNvPr id="1123" name="Rectangle 1122">
            <a:extLst>
              <a:ext uri="{FF2B5EF4-FFF2-40B4-BE49-F238E27FC236}">
                <a16:creationId xmlns:a16="http://schemas.microsoft.com/office/drawing/2014/main" id="{4D1740F2-8284-23A7-80C9-FC85D3B8E338}"/>
              </a:ext>
            </a:extLst>
          </p:cNvPr>
          <p:cNvSpPr/>
          <p:nvPr/>
        </p:nvSpPr>
        <p:spPr>
          <a:xfrm>
            <a:off x="5850424" y="5590910"/>
            <a:ext cx="2814264" cy="508696"/>
          </a:xfrm>
          <a:prstGeom prst="rect">
            <a:avLst/>
          </a:prstGeom>
          <a:solidFill>
            <a:schemeClr val="bg1">
              <a:alpha val="50000"/>
            </a:schemeClr>
          </a:solidFill>
          <a:ln w="19050">
            <a:solidFill>
              <a:srgbClr val="0031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1D2C47"/>
                </a:solidFill>
                <a:latin typeface="Montserrat" pitchFamily="2" charset="77"/>
              </a:rPr>
              <a:t>ROI</a:t>
            </a:r>
          </a:p>
        </p:txBody>
      </p:sp>
      <p:sp>
        <p:nvSpPr>
          <p:cNvPr id="3" name="TextBox 23">
            <a:extLst>
              <a:ext uri="{FF2B5EF4-FFF2-40B4-BE49-F238E27FC236}">
                <a16:creationId xmlns:a16="http://schemas.microsoft.com/office/drawing/2014/main" id="{8AB8DDE6-B2C0-CA57-CFAC-C9EBEBAB4227}"/>
              </a:ext>
            </a:extLst>
          </p:cNvPr>
          <p:cNvSpPr txBox="1"/>
          <p:nvPr/>
        </p:nvSpPr>
        <p:spPr>
          <a:xfrm>
            <a:off x="10666670" y="1769004"/>
            <a:ext cx="7640129" cy="831253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599"/>
              </a:lnSpc>
              <a:spcBef>
                <a:spcPts val="600"/>
              </a:spcBef>
            </a:pPr>
            <a:r>
              <a:rPr lang="en-US" sz="3600" b="1" dirty="0">
                <a:solidFill>
                  <a:srgbClr val="C5AD7C"/>
                </a:solidFill>
                <a:latin typeface="Montserrat"/>
                <a:ea typeface="Calibri"/>
                <a:cs typeface="Times"/>
              </a:rPr>
              <a:t>GIC</a:t>
            </a:r>
          </a:p>
          <a:p>
            <a:pPr marL="342900" indent="-342900">
              <a:buFont typeface="Arial" panose="020B0604020202020204" pitchFamily="34" charset="0"/>
              <a:buChar char="•"/>
            </a:pPr>
            <a:r>
              <a:rPr lang="en-US" sz="2400" dirty="0">
                <a:solidFill>
                  <a:srgbClr val="003153"/>
                </a:solidFill>
                <a:latin typeface="Montserrat"/>
                <a:ea typeface="Calibri"/>
                <a:cs typeface="Times"/>
              </a:rPr>
              <a:t>2024 drilling discovery </a:t>
            </a:r>
          </a:p>
          <a:p>
            <a:pPr marL="800100" lvl="1" indent="-342900">
              <a:buFont typeface="Arial" panose="020B0604020202020204" pitchFamily="34" charset="0"/>
              <a:buChar char="•"/>
            </a:pPr>
            <a:r>
              <a:rPr lang="en-US" sz="2400" b="1" dirty="0">
                <a:solidFill>
                  <a:srgbClr val="003153"/>
                </a:solidFill>
                <a:latin typeface="Montserrat"/>
                <a:ea typeface="Calibri"/>
                <a:cs typeface="Times"/>
              </a:rPr>
              <a:t>1.69 g/t Au over 104m (incl. 6.22 g/t Au </a:t>
            </a:r>
          </a:p>
          <a:p>
            <a:pPr marL="450850" lvl="1"/>
            <a:r>
              <a:rPr lang="en-US" sz="2400" b="1" dirty="0">
                <a:solidFill>
                  <a:srgbClr val="003153"/>
                </a:solidFill>
                <a:latin typeface="Montserrat"/>
                <a:ea typeface="Calibri"/>
                <a:cs typeface="Times"/>
              </a:rPr>
              <a:t>    over 18.98m)</a:t>
            </a:r>
          </a:p>
          <a:p>
            <a:pPr marL="800100" lvl="1" indent="-342900">
              <a:buFont typeface="Arial" panose="020B0604020202020204" pitchFamily="34" charset="0"/>
              <a:buChar char="•"/>
            </a:pPr>
            <a:r>
              <a:rPr lang="en-US" sz="2400" b="1" dirty="0">
                <a:solidFill>
                  <a:srgbClr val="003153"/>
                </a:solidFill>
                <a:latin typeface="Montserrat"/>
                <a:ea typeface="Calibri"/>
                <a:cs typeface="Times"/>
              </a:rPr>
              <a:t>2.16 g/t Au over 96.9m (incl. 4.60 g/t Au over 10.50m</a:t>
            </a:r>
          </a:p>
          <a:p>
            <a:pPr marL="342900" indent="-342900">
              <a:buFont typeface="Arial" panose="020B0604020202020204" pitchFamily="34" charset="0"/>
              <a:buChar char="•"/>
            </a:pPr>
            <a:r>
              <a:rPr lang="en-US" sz="2400" dirty="0">
                <a:solidFill>
                  <a:srgbClr val="003153"/>
                </a:solidFill>
                <a:latin typeface="Montserrat" pitchFamily="2" charset="77"/>
                <a:ea typeface="Calibri"/>
                <a:cs typeface="Times"/>
              </a:rPr>
              <a:t>High grade orogenic style gold mineralization</a:t>
            </a:r>
          </a:p>
          <a:p>
            <a:pPr marL="342900" indent="-342900">
              <a:buFont typeface="Arial" panose="020B0604020202020204" pitchFamily="34" charset="0"/>
              <a:buChar char="•"/>
            </a:pPr>
            <a:r>
              <a:rPr lang="en-US" sz="2400" dirty="0">
                <a:solidFill>
                  <a:srgbClr val="003153"/>
                </a:solidFill>
                <a:latin typeface="Montserrat" pitchFamily="2" charset="77"/>
                <a:ea typeface="Calibri"/>
                <a:cs typeface="Times"/>
              </a:rPr>
              <a:t>Multi million-ounce potential</a:t>
            </a:r>
          </a:p>
          <a:p>
            <a:pPr marL="342900" indent="-342900">
              <a:buFont typeface="Arial" panose="020B0604020202020204" pitchFamily="34" charset="0"/>
              <a:buChar char="•"/>
            </a:pPr>
            <a:r>
              <a:rPr lang="en-US" sz="2400" dirty="0">
                <a:solidFill>
                  <a:srgbClr val="003153"/>
                </a:solidFill>
                <a:latin typeface="Montserrat"/>
                <a:ea typeface="Calibri"/>
                <a:cs typeface="Times"/>
              </a:rPr>
              <a:t>1.8 km gold target</a:t>
            </a:r>
          </a:p>
          <a:p>
            <a:endParaRPr lang="en-US" sz="2400" b="1" dirty="0">
              <a:solidFill>
                <a:srgbClr val="C5AD7C"/>
              </a:solidFill>
              <a:latin typeface="Montserrat" pitchFamily="2" charset="77"/>
              <a:sym typeface="Montserrat Bold"/>
            </a:endParaRPr>
          </a:p>
          <a:p>
            <a:pPr>
              <a:lnSpc>
                <a:spcPts val="3599"/>
              </a:lnSpc>
              <a:spcBef>
                <a:spcPts val="600"/>
              </a:spcBef>
            </a:pPr>
            <a:r>
              <a:rPr lang="en-US" sz="3600" b="1" dirty="0">
                <a:solidFill>
                  <a:srgbClr val="C5AD7C"/>
                </a:solidFill>
                <a:latin typeface="Montserrat" pitchFamily="2" charset="77"/>
                <a:ea typeface="Roboto" panose="02000000000000000000" pitchFamily="2" charset="0"/>
                <a:cs typeface="Roboto" panose="02000000000000000000" pitchFamily="2" charset="0"/>
              </a:rPr>
              <a:t>ROI</a:t>
            </a:r>
          </a:p>
          <a:p>
            <a:pPr marL="342900" indent="-342900">
              <a:buFont typeface="Arial" panose="020B0604020202020204" pitchFamily="34" charset="0"/>
              <a:buChar char="•"/>
            </a:pPr>
            <a:r>
              <a:rPr lang="en-US" sz="2400" dirty="0">
                <a:solidFill>
                  <a:srgbClr val="003153"/>
                </a:solidFill>
                <a:latin typeface="Montserrat" pitchFamily="2" charset="77"/>
                <a:ea typeface="Calibri"/>
                <a:cs typeface="Times"/>
              </a:rPr>
              <a:t>2.5 km east of GIC</a:t>
            </a:r>
          </a:p>
          <a:p>
            <a:pPr marL="189865" indent="-323215">
              <a:buFont typeface="Arial"/>
              <a:buChar char="•"/>
            </a:pPr>
            <a:r>
              <a:rPr lang="en-US" sz="2400" dirty="0">
                <a:solidFill>
                  <a:srgbClr val="003153"/>
                </a:solidFill>
                <a:latin typeface="Montserrat" pitchFamily="2" charset="77"/>
                <a:ea typeface="Calibri"/>
                <a:cs typeface="Times"/>
              </a:rPr>
              <a:t>Intrusion related porphyry style anomalies</a:t>
            </a:r>
          </a:p>
          <a:p>
            <a:pPr marL="189865" indent="-323215">
              <a:buFont typeface="Arial"/>
              <a:buChar char="•"/>
            </a:pPr>
            <a:r>
              <a:rPr lang="en-US" sz="2400" dirty="0">
                <a:solidFill>
                  <a:srgbClr val="003153"/>
                </a:solidFill>
                <a:latin typeface="Montserrat" pitchFamily="2" charset="77"/>
                <a:ea typeface="Calibri"/>
                <a:cs typeface="Times"/>
              </a:rPr>
              <a:t>5 km G</a:t>
            </a:r>
            <a:r>
              <a:rPr lang="en-US" sz="2400" dirty="0">
                <a:solidFill>
                  <a:srgbClr val="003153"/>
                </a:solidFill>
                <a:latin typeface="Montserrat"/>
                <a:ea typeface="Calibri"/>
                <a:cs typeface="Times"/>
              </a:rPr>
              <a:t>eophysical Au/Cu-Au signature</a:t>
            </a:r>
          </a:p>
          <a:p>
            <a:pPr marL="189865" indent="-323215">
              <a:buFont typeface="Arial"/>
              <a:buChar char="•"/>
            </a:pPr>
            <a:endParaRPr lang="en-US" sz="2800" b="1" dirty="0">
              <a:solidFill>
                <a:schemeClr val="bg1"/>
              </a:solidFill>
              <a:latin typeface="Montserrat"/>
            </a:endParaRPr>
          </a:p>
          <a:p>
            <a:pPr>
              <a:lnSpc>
                <a:spcPts val="4680"/>
              </a:lnSpc>
              <a:spcBef>
                <a:spcPct val="0"/>
              </a:spcBef>
            </a:pPr>
            <a:r>
              <a:rPr lang="en-US" sz="3600" b="1" dirty="0">
                <a:solidFill>
                  <a:srgbClr val="C5AD7C"/>
                </a:solidFill>
                <a:latin typeface="Montserrat Bold"/>
                <a:sym typeface="Montserrat Bold"/>
              </a:rPr>
              <a:t>T-Bill</a:t>
            </a:r>
            <a:endParaRPr lang="en-US" sz="3600" dirty="0">
              <a:solidFill>
                <a:srgbClr val="C5AD7C"/>
              </a:solidFill>
            </a:endParaRPr>
          </a:p>
          <a:p>
            <a:pPr marL="189865" indent="-323215">
              <a:buFont typeface="Arial"/>
              <a:buChar char="•"/>
            </a:pPr>
            <a:r>
              <a:rPr lang="en-US" sz="2400" dirty="0">
                <a:solidFill>
                  <a:srgbClr val="003153"/>
                </a:solidFill>
                <a:latin typeface="Montserrat"/>
                <a:ea typeface="Montserrat"/>
                <a:cs typeface="Times"/>
                <a:sym typeface="Montserrat"/>
              </a:rPr>
              <a:t>3 km x 2.5 km epithermal gold target</a:t>
            </a:r>
            <a:endParaRPr lang="en-US" sz="2400" dirty="0">
              <a:solidFill>
                <a:srgbClr val="003153"/>
              </a:solidFill>
              <a:latin typeface="Montserrat"/>
              <a:ea typeface="Montserrat"/>
              <a:cs typeface="Times"/>
            </a:endParaRPr>
          </a:p>
          <a:p>
            <a:pPr marL="312738" indent="-312738">
              <a:buFont typeface="Arial" panose="020B0604020202020204" pitchFamily="34" charset="0"/>
              <a:buChar char="•"/>
            </a:pPr>
            <a:r>
              <a:rPr lang="en-US" sz="2400" dirty="0">
                <a:solidFill>
                  <a:srgbClr val="003153"/>
                </a:solidFill>
                <a:latin typeface="Montserrat"/>
                <a:cs typeface="Times"/>
                <a:sym typeface="Montserrat"/>
              </a:rPr>
              <a:t>Historic drilling: </a:t>
            </a:r>
            <a:r>
              <a:rPr lang="en-US" sz="2400" b="1" dirty="0">
                <a:solidFill>
                  <a:srgbClr val="003153"/>
                </a:solidFill>
                <a:latin typeface="Montserrat Bold"/>
                <a:cs typeface="Times"/>
                <a:sym typeface="Montserrat"/>
              </a:rPr>
              <a:t>1.38 g/t Au over 41.57 m </a:t>
            </a:r>
            <a:r>
              <a:rPr lang="en-US" sz="2400" dirty="0">
                <a:solidFill>
                  <a:srgbClr val="003153"/>
                </a:solidFill>
                <a:latin typeface="Montserrat Bold"/>
                <a:cs typeface="Times"/>
                <a:sym typeface="Montserrat"/>
              </a:rPr>
              <a:t>(WM21-07)</a:t>
            </a:r>
          </a:p>
          <a:p>
            <a:pPr marL="312738" indent="-312738">
              <a:buFont typeface="Arial" panose="020B0604020202020204" pitchFamily="34" charset="0"/>
              <a:buChar char="•"/>
            </a:pPr>
            <a:r>
              <a:rPr lang="en-US" sz="2400" dirty="0">
                <a:solidFill>
                  <a:srgbClr val="003153"/>
                </a:solidFill>
                <a:latin typeface="Montserrat Bold"/>
                <a:ea typeface="Calibri"/>
                <a:cs typeface="Times"/>
                <a:sym typeface="Montserrat"/>
              </a:rPr>
              <a:t>Historic surface sampling incl. 13-22 g/t Au</a:t>
            </a:r>
            <a:endParaRPr lang="en-US" sz="2400" dirty="0">
              <a:solidFill>
                <a:srgbClr val="003153"/>
              </a:solidFill>
              <a:latin typeface="Montserrat Bold"/>
              <a:ea typeface="Calibri"/>
              <a:cs typeface="Times"/>
            </a:endParaRPr>
          </a:p>
          <a:p>
            <a:pPr marL="189865" indent="-323215">
              <a:buFont typeface="Arial"/>
              <a:buChar char="•"/>
            </a:pPr>
            <a:r>
              <a:rPr lang="en-US" sz="2400" dirty="0">
                <a:solidFill>
                  <a:srgbClr val="003153"/>
                </a:solidFill>
                <a:latin typeface="Montserrat"/>
                <a:cs typeface="Times"/>
                <a:sym typeface="Montserrat"/>
              </a:rPr>
              <a:t>Only 300 m of target explored  </a:t>
            </a:r>
            <a:endParaRPr lang="en-US" sz="2400" b="1" dirty="0">
              <a:solidFill>
                <a:srgbClr val="003153"/>
              </a:solidFill>
              <a:latin typeface="Calibri"/>
              <a:ea typeface="Calibri"/>
              <a:cs typeface="Calibri"/>
              <a:sym typeface="Montserrat"/>
            </a:endParaRPr>
          </a:p>
        </p:txBody>
      </p:sp>
    </p:spTree>
    <p:extLst>
      <p:ext uri="{BB962C8B-B14F-4D97-AF65-F5344CB8AC3E}">
        <p14:creationId xmlns:p14="http://schemas.microsoft.com/office/powerpoint/2010/main" val="241262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6FFB67120F264DBD90B8AC066562C5" ma:contentTypeVersion="19" ma:contentTypeDescription="Create a new document." ma:contentTypeScope="" ma:versionID="7cdadda74216e96cb0188b5082970c44">
  <xsd:schema xmlns:xsd="http://www.w3.org/2001/XMLSchema" xmlns:xs="http://www.w3.org/2001/XMLSchema" xmlns:p="http://schemas.microsoft.com/office/2006/metadata/properties" xmlns:ns2="12d42a7d-e7c6-4f46-bc3e-a161b70a200f" xmlns:ns3="3d54843b-d844-4640-a229-cc52d4ca09cb" targetNamespace="http://schemas.microsoft.com/office/2006/metadata/properties" ma:root="true" ma:fieldsID="849d29da12ef5aa387898d3277e28466" ns2:_="" ns3:_="">
    <xsd:import namespace="12d42a7d-e7c6-4f46-bc3e-a161b70a200f"/>
    <xsd:import namespace="3d54843b-d844-4640-a229-cc52d4ca09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d42a7d-e7c6-4f46-bc3e-a161b70a2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114bb3-e604-4894-b04b-68e8184e1f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54843b-d844-4640-a229-cc52d4ca09c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9219cf-a981-4736-a204-aeb8e77febd3}" ma:internalName="TaxCatchAll" ma:showField="CatchAllData" ma:web="3d54843b-d844-4640-a229-cc52d4ca09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d54843b-d844-4640-a229-cc52d4ca09cb" xsi:nil="true"/>
    <lcf76f155ced4ddcb4097134ff3c332f xmlns="12d42a7d-e7c6-4f46-bc3e-a161b70a20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1860E3-12AD-41B4-B5FE-0C4A67FBF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d42a7d-e7c6-4f46-bc3e-a161b70a200f"/>
    <ds:schemaRef ds:uri="3d54843b-d844-4640-a229-cc52d4ca09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D1C12E-9447-4E50-9D49-C647B16CA1A2}">
  <ds:schemaRefs>
    <ds:schemaRef ds:uri="http://schemas.microsoft.com/sharepoint/v3/contenttype/forms"/>
  </ds:schemaRefs>
</ds:datastoreItem>
</file>

<file path=customXml/itemProps3.xml><?xml version="1.0" encoding="utf-8"?>
<ds:datastoreItem xmlns:ds="http://schemas.openxmlformats.org/officeDocument/2006/customXml" ds:itemID="{2727D49B-C28E-4FA0-A101-9B94817004CD}">
  <ds:schemaRefs>
    <ds:schemaRef ds:uri="http://schemas.microsoft.com/office/2006/metadata/properties"/>
    <ds:schemaRef ds:uri="http://www.w3.org/2000/xmlns/"/>
    <ds:schemaRef ds:uri="3d54843b-d844-4640-a229-cc52d4ca09cb"/>
    <ds:schemaRef ds:uri="http://www.w3.org/2001/XMLSchema-instance"/>
    <ds:schemaRef ds:uri="12d42a7d-e7c6-4f46-bc3e-a161b70a200f"/>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94443</TotalTime>
  <Words>2090</Words>
  <Application>Microsoft Office PowerPoint</Application>
  <PresentationFormat>Custom</PresentationFormat>
  <Paragraphs>469</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OMGA Deck - Working Copy .pptx</dc:title>
  <dc:subject/>
  <dc:creator/>
  <cp:keywords/>
  <dc:description/>
  <cp:lastModifiedBy>Jason Leikam</cp:lastModifiedBy>
  <cp:revision>203</cp:revision>
  <cp:lastPrinted>2026-02-03T21:07:46Z</cp:lastPrinted>
  <dcterms:created xsi:type="dcterms:W3CDTF">2006-08-16T00:00:00Z</dcterms:created>
  <dcterms:modified xsi:type="dcterms:W3CDTF">2026-06-10T18:50:50Z</dcterms:modified>
  <cp:category/>
  <dc:identifier>DAGmtpfRF90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0x010100096FFB67120F264DBD90B8AC066562C5</vt:lpwstr>
  </property>
  <property fmtid="{D5CDD505-2E9C-101B-9397-08002B2CF9AE}" pid="3" name="MediaServiceImageTags">
    <vt:lpwstr/>
  </property>
</Properties>
</file>